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6" r:id="rId31"/>
    <p:sldId id="280" r:id="rId32"/>
    <p:sldId id="281" r:id="rId33"/>
    <p:sldId id="282" r:id="rId34"/>
    <p:sldId id="283" r:id="rId35"/>
    <p:sldId id="284" r:id="rId36"/>
    <p:sldId id="285" r:id="rId37"/>
  </p:sldIdLst>
  <p:sldSz cx="12192000" cy="68580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28" name="PlaceHolder 2"/>
          <p:cNvSpPr>
            <a:spLocks noGrp="1"/>
          </p:cNvSpPr>
          <p:nvPr>
            <p:ph type="body"/>
          </p:nvPr>
        </p:nvSpPr>
        <p:spPr>
          <a:xfrm>
            <a:off x="0" y="0"/>
            <a:ext cx="915516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29" name="PlaceHolder 3"/>
          <p:cNvSpPr>
            <a:spLocks noGrp="1"/>
          </p:cNvSpPr>
          <p:nvPr>
            <p:ph type="body"/>
          </p:nvPr>
        </p:nvSpPr>
        <p:spPr>
          <a:xfrm>
            <a:off x="0" y="3582000"/>
            <a:ext cx="915516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31" name="PlaceHolder 2"/>
          <p:cNvSpPr>
            <a:spLocks noGrp="1"/>
          </p:cNvSpPr>
          <p:nvPr>
            <p:ph type="body"/>
          </p:nvPr>
        </p:nvSpPr>
        <p:spPr>
          <a:xfrm>
            <a:off x="0" y="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32" name="PlaceHolder 3"/>
          <p:cNvSpPr>
            <a:spLocks noGrp="1"/>
          </p:cNvSpPr>
          <p:nvPr>
            <p:ph type="body"/>
          </p:nvPr>
        </p:nvSpPr>
        <p:spPr>
          <a:xfrm>
            <a:off x="4691520" y="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33" name="PlaceHolder 4"/>
          <p:cNvSpPr>
            <a:spLocks noGrp="1"/>
          </p:cNvSpPr>
          <p:nvPr>
            <p:ph type="body"/>
          </p:nvPr>
        </p:nvSpPr>
        <p:spPr>
          <a:xfrm>
            <a:off x="0" y="358200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34" name="PlaceHolder 5"/>
          <p:cNvSpPr>
            <a:spLocks noGrp="1"/>
          </p:cNvSpPr>
          <p:nvPr>
            <p:ph type="body"/>
          </p:nvPr>
        </p:nvSpPr>
        <p:spPr>
          <a:xfrm>
            <a:off x="4691520" y="358200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36" name="PlaceHolder 2"/>
          <p:cNvSpPr>
            <a:spLocks noGrp="1"/>
          </p:cNvSpPr>
          <p:nvPr>
            <p:ph type="body"/>
          </p:nvPr>
        </p:nvSpPr>
        <p:spPr>
          <a:xfrm>
            <a:off x="0" y="0"/>
            <a:ext cx="294768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37" name="PlaceHolder 3"/>
          <p:cNvSpPr>
            <a:spLocks noGrp="1"/>
          </p:cNvSpPr>
          <p:nvPr>
            <p:ph type="body"/>
          </p:nvPr>
        </p:nvSpPr>
        <p:spPr>
          <a:xfrm>
            <a:off x="3095280" y="0"/>
            <a:ext cx="294768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38" name="PlaceHolder 4"/>
          <p:cNvSpPr>
            <a:spLocks noGrp="1"/>
          </p:cNvSpPr>
          <p:nvPr>
            <p:ph type="body"/>
          </p:nvPr>
        </p:nvSpPr>
        <p:spPr>
          <a:xfrm>
            <a:off x="6190920" y="0"/>
            <a:ext cx="294768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39" name="PlaceHolder 5"/>
          <p:cNvSpPr>
            <a:spLocks noGrp="1"/>
          </p:cNvSpPr>
          <p:nvPr>
            <p:ph type="body"/>
          </p:nvPr>
        </p:nvSpPr>
        <p:spPr>
          <a:xfrm>
            <a:off x="0" y="3582000"/>
            <a:ext cx="294768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40" name="PlaceHolder 6"/>
          <p:cNvSpPr>
            <a:spLocks noGrp="1"/>
          </p:cNvSpPr>
          <p:nvPr>
            <p:ph type="body"/>
          </p:nvPr>
        </p:nvSpPr>
        <p:spPr>
          <a:xfrm>
            <a:off x="3095280" y="3582000"/>
            <a:ext cx="294768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41" name="PlaceHolder 7"/>
          <p:cNvSpPr>
            <a:spLocks noGrp="1"/>
          </p:cNvSpPr>
          <p:nvPr>
            <p:ph type="body"/>
          </p:nvPr>
        </p:nvSpPr>
        <p:spPr>
          <a:xfrm>
            <a:off x="6190920" y="3582000"/>
            <a:ext cx="294768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4"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55" name="PlaceHolder 2"/>
          <p:cNvSpPr>
            <a:spLocks noGrp="1"/>
          </p:cNvSpPr>
          <p:nvPr>
            <p:ph type="subTitle"/>
          </p:nvPr>
        </p:nvSpPr>
        <p:spPr>
          <a:xfrm>
            <a:off x="0" y="0"/>
            <a:ext cx="9155160" cy="68576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57" name="PlaceHolder 2"/>
          <p:cNvSpPr>
            <a:spLocks noGrp="1"/>
          </p:cNvSpPr>
          <p:nvPr>
            <p:ph type="body"/>
          </p:nvPr>
        </p:nvSpPr>
        <p:spPr>
          <a:xfrm>
            <a:off x="0" y="0"/>
            <a:ext cx="9155160" cy="685764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59" name="PlaceHolder 2"/>
          <p:cNvSpPr>
            <a:spLocks noGrp="1"/>
          </p:cNvSpPr>
          <p:nvPr>
            <p:ph type="body"/>
          </p:nvPr>
        </p:nvSpPr>
        <p:spPr>
          <a:xfrm>
            <a:off x="0" y="0"/>
            <a:ext cx="4467600" cy="685764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60" name="PlaceHolder 3"/>
          <p:cNvSpPr>
            <a:spLocks noGrp="1"/>
          </p:cNvSpPr>
          <p:nvPr>
            <p:ph type="body"/>
          </p:nvPr>
        </p:nvSpPr>
        <p:spPr>
          <a:xfrm>
            <a:off x="4691520" y="0"/>
            <a:ext cx="4467600" cy="685764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1"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2" name="PlaceHolder 1"/>
          <p:cNvSpPr>
            <a:spLocks noGrp="1"/>
          </p:cNvSpPr>
          <p:nvPr>
            <p:ph type="subTitle"/>
          </p:nvPr>
        </p:nvSpPr>
        <p:spPr>
          <a:xfrm>
            <a:off x="7192440" y="973440"/>
            <a:ext cx="4183560" cy="105746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64" name="PlaceHolder 2"/>
          <p:cNvSpPr>
            <a:spLocks noGrp="1"/>
          </p:cNvSpPr>
          <p:nvPr>
            <p:ph type="body"/>
          </p:nvPr>
        </p:nvSpPr>
        <p:spPr>
          <a:xfrm>
            <a:off x="0" y="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65" name="PlaceHolder 3"/>
          <p:cNvSpPr>
            <a:spLocks noGrp="1"/>
          </p:cNvSpPr>
          <p:nvPr>
            <p:ph type="body"/>
          </p:nvPr>
        </p:nvSpPr>
        <p:spPr>
          <a:xfrm>
            <a:off x="4691520" y="0"/>
            <a:ext cx="4467600" cy="685764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66" name="PlaceHolder 4"/>
          <p:cNvSpPr>
            <a:spLocks noGrp="1"/>
          </p:cNvSpPr>
          <p:nvPr>
            <p:ph type="body"/>
          </p:nvPr>
        </p:nvSpPr>
        <p:spPr>
          <a:xfrm>
            <a:off x="0" y="358200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7" name="PlaceHolder 2"/>
          <p:cNvSpPr>
            <a:spLocks noGrp="1"/>
          </p:cNvSpPr>
          <p:nvPr>
            <p:ph type="subTitle"/>
          </p:nvPr>
        </p:nvSpPr>
        <p:spPr>
          <a:xfrm>
            <a:off x="0" y="0"/>
            <a:ext cx="9155160" cy="68576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68" name="PlaceHolder 2"/>
          <p:cNvSpPr>
            <a:spLocks noGrp="1"/>
          </p:cNvSpPr>
          <p:nvPr>
            <p:ph type="body"/>
          </p:nvPr>
        </p:nvSpPr>
        <p:spPr>
          <a:xfrm>
            <a:off x="0" y="0"/>
            <a:ext cx="4467600" cy="685764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69" name="PlaceHolder 3"/>
          <p:cNvSpPr>
            <a:spLocks noGrp="1"/>
          </p:cNvSpPr>
          <p:nvPr>
            <p:ph type="body"/>
          </p:nvPr>
        </p:nvSpPr>
        <p:spPr>
          <a:xfrm>
            <a:off x="4691520" y="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70" name="PlaceHolder 4"/>
          <p:cNvSpPr>
            <a:spLocks noGrp="1"/>
          </p:cNvSpPr>
          <p:nvPr>
            <p:ph type="body"/>
          </p:nvPr>
        </p:nvSpPr>
        <p:spPr>
          <a:xfrm>
            <a:off x="4691520" y="358200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72" name="PlaceHolder 2"/>
          <p:cNvSpPr>
            <a:spLocks noGrp="1"/>
          </p:cNvSpPr>
          <p:nvPr>
            <p:ph type="body"/>
          </p:nvPr>
        </p:nvSpPr>
        <p:spPr>
          <a:xfrm>
            <a:off x="0" y="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73" name="PlaceHolder 3"/>
          <p:cNvSpPr>
            <a:spLocks noGrp="1"/>
          </p:cNvSpPr>
          <p:nvPr>
            <p:ph type="body"/>
          </p:nvPr>
        </p:nvSpPr>
        <p:spPr>
          <a:xfrm>
            <a:off x="4691520" y="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74" name="PlaceHolder 4"/>
          <p:cNvSpPr>
            <a:spLocks noGrp="1"/>
          </p:cNvSpPr>
          <p:nvPr>
            <p:ph type="body"/>
          </p:nvPr>
        </p:nvSpPr>
        <p:spPr>
          <a:xfrm>
            <a:off x="0" y="3582000"/>
            <a:ext cx="915516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76" name="PlaceHolder 2"/>
          <p:cNvSpPr>
            <a:spLocks noGrp="1"/>
          </p:cNvSpPr>
          <p:nvPr>
            <p:ph type="body"/>
          </p:nvPr>
        </p:nvSpPr>
        <p:spPr>
          <a:xfrm>
            <a:off x="0" y="0"/>
            <a:ext cx="915516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77" name="PlaceHolder 3"/>
          <p:cNvSpPr>
            <a:spLocks noGrp="1"/>
          </p:cNvSpPr>
          <p:nvPr>
            <p:ph type="body"/>
          </p:nvPr>
        </p:nvSpPr>
        <p:spPr>
          <a:xfrm>
            <a:off x="0" y="3582000"/>
            <a:ext cx="915516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79" name="PlaceHolder 2"/>
          <p:cNvSpPr>
            <a:spLocks noGrp="1"/>
          </p:cNvSpPr>
          <p:nvPr>
            <p:ph type="body"/>
          </p:nvPr>
        </p:nvSpPr>
        <p:spPr>
          <a:xfrm>
            <a:off x="0" y="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80" name="PlaceHolder 3"/>
          <p:cNvSpPr>
            <a:spLocks noGrp="1"/>
          </p:cNvSpPr>
          <p:nvPr>
            <p:ph type="body"/>
          </p:nvPr>
        </p:nvSpPr>
        <p:spPr>
          <a:xfrm>
            <a:off x="4691520" y="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81" name="PlaceHolder 4"/>
          <p:cNvSpPr>
            <a:spLocks noGrp="1"/>
          </p:cNvSpPr>
          <p:nvPr>
            <p:ph type="body"/>
          </p:nvPr>
        </p:nvSpPr>
        <p:spPr>
          <a:xfrm>
            <a:off x="0" y="358200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82" name="PlaceHolder 5"/>
          <p:cNvSpPr>
            <a:spLocks noGrp="1"/>
          </p:cNvSpPr>
          <p:nvPr>
            <p:ph type="body"/>
          </p:nvPr>
        </p:nvSpPr>
        <p:spPr>
          <a:xfrm>
            <a:off x="4691520" y="358200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84" name="PlaceHolder 2"/>
          <p:cNvSpPr>
            <a:spLocks noGrp="1"/>
          </p:cNvSpPr>
          <p:nvPr>
            <p:ph type="body"/>
          </p:nvPr>
        </p:nvSpPr>
        <p:spPr>
          <a:xfrm>
            <a:off x="0" y="0"/>
            <a:ext cx="294768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85" name="PlaceHolder 3"/>
          <p:cNvSpPr>
            <a:spLocks noGrp="1"/>
          </p:cNvSpPr>
          <p:nvPr>
            <p:ph type="body"/>
          </p:nvPr>
        </p:nvSpPr>
        <p:spPr>
          <a:xfrm>
            <a:off x="3095280" y="0"/>
            <a:ext cx="294768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86" name="PlaceHolder 4"/>
          <p:cNvSpPr>
            <a:spLocks noGrp="1"/>
          </p:cNvSpPr>
          <p:nvPr>
            <p:ph type="body"/>
          </p:nvPr>
        </p:nvSpPr>
        <p:spPr>
          <a:xfrm>
            <a:off x="6190920" y="0"/>
            <a:ext cx="294768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87" name="PlaceHolder 5"/>
          <p:cNvSpPr>
            <a:spLocks noGrp="1"/>
          </p:cNvSpPr>
          <p:nvPr>
            <p:ph type="body"/>
          </p:nvPr>
        </p:nvSpPr>
        <p:spPr>
          <a:xfrm>
            <a:off x="0" y="3582000"/>
            <a:ext cx="294768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88" name="PlaceHolder 6"/>
          <p:cNvSpPr>
            <a:spLocks noGrp="1"/>
          </p:cNvSpPr>
          <p:nvPr>
            <p:ph type="body"/>
          </p:nvPr>
        </p:nvSpPr>
        <p:spPr>
          <a:xfrm>
            <a:off x="3095280" y="3582000"/>
            <a:ext cx="294768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89" name="PlaceHolder 7"/>
          <p:cNvSpPr>
            <a:spLocks noGrp="1"/>
          </p:cNvSpPr>
          <p:nvPr>
            <p:ph type="body"/>
          </p:nvPr>
        </p:nvSpPr>
        <p:spPr>
          <a:xfrm>
            <a:off x="6190920" y="3582000"/>
            <a:ext cx="294768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98" name="PlaceHolder 2"/>
          <p:cNvSpPr>
            <a:spLocks noGrp="1"/>
          </p:cNvSpPr>
          <p:nvPr>
            <p:ph type="subTitle"/>
          </p:nvPr>
        </p:nvSpPr>
        <p:spPr>
          <a:xfrm>
            <a:off x="0" y="0"/>
            <a:ext cx="9155160" cy="68576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100" name="PlaceHolder 2"/>
          <p:cNvSpPr>
            <a:spLocks noGrp="1"/>
          </p:cNvSpPr>
          <p:nvPr>
            <p:ph type="body"/>
          </p:nvPr>
        </p:nvSpPr>
        <p:spPr>
          <a:xfrm>
            <a:off x="0" y="0"/>
            <a:ext cx="9155160" cy="685764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102" name="PlaceHolder 2"/>
          <p:cNvSpPr>
            <a:spLocks noGrp="1"/>
          </p:cNvSpPr>
          <p:nvPr>
            <p:ph type="body"/>
          </p:nvPr>
        </p:nvSpPr>
        <p:spPr>
          <a:xfrm>
            <a:off x="0" y="0"/>
            <a:ext cx="4467600" cy="685764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103" name="PlaceHolder 3"/>
          <p:cNvSpPr>
            <a:spLocks noGrp="1"/>
          </p:cNvSpPr>
          <p:nvPr>
            <p:ph type="body"/>
          </p:nvPr>
        </p:nvSpPr>
        <p:spPr>
          <a:xfrm>
            <a:off x="4691520" y="0"/>
            <a:ext cx="4467600" cy="685764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9" name="PlaceHolder 2"/>
          <p:cNvSpPr>
            <a:spLocks noGrp="1"/>
          </p:cNvSpPr>
          <p:nvPr>
            <p:ph type="body"/>
          </p:nvPr>
        </p:nvSpPr>
        <p:spPr>
          <a:xfrm>
            <a:off x="0" y="0"/>
            <a:ext cx="9155160" cy="685764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7192440" y="973440"/>
            <a:ext cx="4183560" cy="105746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107" name="PlaceHolder 2"/>
          <p:cNvSpPr>
            <a:spLocks noGrp="1"/>
          </p:cNvSpPr>
          <p:nvPr>
            <p:ph type="body"/>
          </p:nvPr>
        </p:nvSpPr>
        <p:spPr>
          <a:xfrm>
            <a:off x="0" y="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108" name="PlaceHolder 3"/>
          <p:cNvSpPr>
            <a:spLocks noGrp="1"/>
          </p:cNvSpPr>
          <p:nvPr>
            <p:ph type="body"/>
          </p:nvPr>
        </p:nvSpPr>
        <p:spPr>
          <a:xfrm>
            <a:off x="4691520" y="0"/>
            <a:ext cx="4467600" cy="685764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109" name="PlaceHolder 4"/>
          <p:cNvSpPr>
            <a:spLocks noGrp="1"/>
          </p:cNvSpPr>
          <p:nvPr>
            <p:ph type="body"/>
          </p:nvPr>
        </p:nvSpPr>
        <p:spPr>
          <a:xfrm>
            <a:off x="0" y="358200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111" name="PlaceHolder 2"/>
          <p:cNvSpPr>
            <a:spLocks noGrp="1"/>
          </p:cNvSpPr>
          <p:nvPr>
            <p:ph type="body"/>
          </p:nvPr>
        </p:nvSpPr>
        <p:spPr>
          <a:xfrm>
            <a:off x="0" y="0"/>
            <a:ext cx="4467600" cy="685764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112" name="PlaceHolder 3"/>
          <p:cNvSpPr>
            <a:spLocks noGrp="1"/>
          </p:cNvSpPr>
          <p:nvPr>
            <p:ph type="body"/>
          </p:nvPr>
        </p:nvSpPr>
        <p:spPr>
          <a:xfrm>
            <a:off x="4691520" y="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113" name="PlaceHolder 4"/>
          <p:cNvSpPr>
            <a:spLocks noGrp="1"/>
          </p:cNvSpPr>
          <p:nvPr>
            <p:ph type="body"/>
          </p:nvPr>
        </p:nvSpPr>
        <p:spPr>
          <a:xfrm>
            <a:off x="4691520" y="358200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115" name="PlaceHolder 2"/>
          <p:cNvSpPr>
            <a:spLocks noGrp="1"/>
          </p:cNvSpPr>
          <p:nvPr>
            <p:ph type="body"/>
          </p:nvPr>
        </p:nvSpPr>
        <p:spPr>
          <a:xfrm>
            <a:off x="0" y="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116" name="PlaceHolder 3"/>
          <p:cNvSpPr>
            <a:spLocks noGrp="1"/>
          </p:cNvSpPr>
          <p:nvPr>
            <p:ph type="body"/>
          </p:nvPr>
        </p:nvSpPr>
        <p:spPr>
          <a:xfrm>
            <a:off x="4691520" y="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117" name="PlaceHolder 4"/>
          <p:cNvSpPr>
            <a:spLocks noGrp="1"/>
          </p:cNvSpPr>
          <p:nvPr>
            <p:ph type="body"/>
          </p:nvPr>
        </p:nvSpPr>
        <p:spPr>
          <a:xfrm>
            <a:off x="0" y="3582000"/>
            <a:ext cx="915516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119" name="PlaceHolder 2"/>
          <p:cNvSpPr>
            <a:spLocks noGrp="1"/>
          </p:cNvSpPr>
          <p:nvPr>
            <p:ph type="body"/>
          </p:nvPr>
        </p:nvSpPr>
        <p:spPr>
          <a:xfrm>
            <a:off x="0" y="0"/>
            <a:ext cx="915516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120" name="PlaceHolder 3"/>
          <p:cNvSpPr>
            <a:spLocks noGrp="1"/>
          </p:cNvSpPr>
          <p:nvPr>
            <p:ph type="body"/>
          </p:nvPr>
        </p:nvSpPr>
        <p:spPr>
          <a:xfrm>
            <a:off x="0" y="3582000"/>
            <a:ext cx="915516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122" name="PlaceHolder 2"/>
          <p:cNvSpPr>
            <a:spLocks noGrp="1"/>
          </p:cNvSpPr>
          <p:nvPr>
            <p:ph type="body"/>
          </p:nvPr>
        </p:nvSpPr>
        <p:spPr>
          <a:xfrm>
            <a:off x="0" y="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123" name="PlaceHolder 3"/>
          <p:cNvSpPr>
            <a:spLocks noGrp="1"/>
          </p:cNvSpPr>
          <p:nvPr>
            <p:ph type="body"/>
          </p:nvPr>
        </p:nvSpPr>
        <p:spPr>
          <a:xfrm>
            <a:off x="4691520" y="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124" name="PlaceHolder 4"/>
          <p:cNvSpPr>
            <a:spLocks noGrp="1"/>
          </p:cNvSpPr>
          <p:nvPr>
            <p:ph type="body"/>
          </p:nvPr>
        </p:nvSpPr>
        <p:spPr>
          <a:xfrm>
            <a:off x="0" y="358200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125" name="PlaceHolder 5"/>
          <p:cNvSpPr>
            <a:spLocks noGrp="1"/>
          </p:cNvSpPr>
          <p:nvPr>
            <p:ph type="body"/>
          </p:nvPr>
        </p:nvSpPr>
        <p:spPr>
          <a:xfrm>
            <a:off x="4691520" y="358200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127" name="PlaceHolder 2"/>
          <p:cNvSpPr>
            <a:spLocks noGrp="1"/>
          </p:cNvSpPr>
          <p:nvPr>
            <p:ph type="body"/>
          </p:nvPr>
        </p:nvSpPr>
        <p:spPr>
          <a:xfrm>
            <a:off x="0" y="0"/>
            <a:ext cx="294768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128" name="PlaceHolder 3"/>
          <p:cNvSpPr>
            <a:spLocks noGrp="1"/>
          </p:cNvSpPr>
          <p:nvPr>
            <p:ph type="body"/>
          </p:nvPr>
        </p:nvSpPr>
        <p:spPr>
          <a:xfrm>
            <a:off x="3095280" y="0"/>
            <a:ext cx="294768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129" name="PlaceHolder 4"/>
          <p:cNvSpPr>
            <a:spLocks noGrp="1"/>
          </p:cNvSpPr>
          <p:nvPr>
            <p:ph type="body"/>
          </p:nvPr>
        </p:nvSpPr>
        <p:spPr>
          <a:xfrm>
            <a:off x="6190920" y="0"/>
            <a:ext cx="294768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130" name="PlaceHolder 5"/>
          <p:cNvSpPr>
            <a:spLocks noGrp="1"/>
          </p:cNvSpPr>
          <p:nvPr>
            <p:ph type="body"/>
          </p:nvPr>
        </p:nvSpPr>
        <p:spPr>
          <a:xfrm>
            <a:off x="0" y="3582000"/>
            <a:ext cx="294768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131" name="PlaceHolder 6"/>
          <p:cNvSpPr>
            <a:spLocks noGrp="1"/>
          </p:cNvSpPr>
          <p:nvPr>
            <p:ph type="body"/>
          </p:nvPr>
        </p:nvSpPr>
        <p:spPr>
          <a:xfrm>
            <a:off x="3095280" y="3582000"/>
            <a:ext cx="294768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132" name="PlaceHolder 7"/>
          <p:cNvSpPr>
            <a:spLocks noGrp="1"/>
          </p:cNvSpPr>
          <p:nvPr>
            <p:ph type="body"/>
          </p:nvPr>
        </p:nvSpPr>
        <p:spPr>
          <a:xfrm>
            <a:off x="6190920" y="3582000"/>
            <a:ext cx="294768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0"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141" name="PlaceHolder 2"/>
          <p:cNvSpPr>
            <a:spLocks noGrp="1"/>
          </p:cNvSpPr>
          <p:nvPr>
            <p:ph type="subTitle"/>
          </p:nvPr>
        </p:nvSpPr>
        <p:spPr>
          <a:xfrm>
            <a:off x="0" y="0"/>
            <a:ext cx="9155160" cy="68576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143" name="PlaceHolder 2"/>
          <p:cNvSpPr>
            <a:spLocks noGrp="1"/>
          </p:cNvSpPr>
          <p:nvPr>
            <p:ph type="body"/>
          </p:nvPr>
        </p:nvSpPr>
        <p:spPr>
          <a:xfrm>
            <a:off x="0" y="0"/>
            <a:ext cx="9155160" cy="685764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11" name="PlaceHolder 2"/>
          <p:cNvSpPr>
            <a:spLocks noGrp="1"/>
          </p:cNvSpPr>
          <p:nvPr>
            <p:ph type="body"/>
          </p:nvPr>
        </p:nvSpPr>
        <p:spPr>
          <a:xfrm>
            <a:off x="0" y="0"/>
            <a:ext cx="4467600" cy="685764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12" name="PlaceHolder 3"/>
          <p:cNvSpPr>
            <a:spLocks noGrp="1"/>
          </p:cNvSpPr>
          <p:nvPr>
            <p:ph type="body"/>
          </p:nvPr>
        </p:nvSpPr>
        <p:spPr>
          <a:xfrm>
            <a:off x="4691520" y="0"/>
            <a:ext cx="4467600" cy="685764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145" name="PlaceHolder 2"/>
          <p:cNvSpPr>
            <a:spLocks noGrp="1"/>
          </p:cNvSpPr>
          <p:nvPr>
            <p:ph type="body"/>
          </p:nvPr>
        </p:nvSpPr>
        <p:spPr>
          <a:xfrm>
            <a:off x="0" y="0"/>
            <a:ext cx="4467600" cy="685764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146" name="PlaceHolder 3"/>
          <p:cNvSpPr>
            <a:spLocks noGrp="1"/>
          </p:cNvSpPr>
          <p:nvPr>
            <p:ph type="body"/>
          </p:nvPr>
        </p:nvSpPr>
        <p:spPr>
          <a:xfrm>
            <a:off x="4691520" y="0"/>
            <a:ext cx="4467600" cy="685764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7"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8" name="PlaceHolder 1"/>
          <p:cNvSpPr>
            <a:spLocks noGrp="1"/>
          </p:cNvSpPr>
          <p:nvPr>
            <p:ph type="subTitle"/>
          </p:nvPr>
        </p:nvSpPr>
        <p:spPr>
          <a:xfrm>
            <a:off x="7192440" y="973440"/>
            <a:ext cx="4183560" cy="105746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150" name="PlaceHolder 2"/>
          <p:cNvSpPr>
            <a:spLocks noGrp="1"/>
          </p:cNvSpPr>
          <p:nvPr>
            <p:ph type="body"/>
          </p:nvPr>
        </p:nvSpPr>
        <p:spPr>
          <a:xfrm>
            <a:off x="0" y="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151" name="PlaceHolder 3"/>
          <p:cNvSpPr>
            <a:spLocks noGrp="1"/>
          </p:cNvSpPr>
          <p:nvPr>
            <p:ph type="body"/>
          </p:nvPr>
        </p:nvSpPr>
        <p:spPr>
          <a:xfrm>
            <a:off x="4691520" y="0"/>
            <a:ext cx="4467600" cy="685764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152" name="PlaceHolder 4"/>
          <p:cNvSpPr>
            <a:spLocks noGrp="1"/>
          </p:cNvSpPr>
          <p:nvPr>
            <p:ph type="body"/>
          </p:nvPr>
        </p:nvSpPr>
        <p:spPr>
          <a:xfrm>
            <a:off x="0" y="358200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154" name="PlaceHolder 2"/>
          <p:cNvSpPr>
            <a:spLocks noGrp="1"/>
          </p:cNvSpPr>
          <p:nvPr>
            <p:ph type="body"/>
          </p:nvPr>
        </p:nvSpPr>
        <p:spPr>
          <a:xfrm>
            <a:off x="0" y="0"/>
            <a:ext cx="4467600" cy="685764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155" name="PlaceHolder 3"/>
          <p:cNvSpPr>
            <a:spLocks noGrp="1"/>
          </p:cNvSpPr>
          <p:nvPr>
            <p:ph type="body"/>
          </p:nvPr>
        </p:nvSpPr>
        <p:spPr>
          <a:xfrm>
            <a:off x="4691520" y="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156" name="PlaceHolder 4"/>
          <p:cNvSpPr>
            <a:spLocks noGrp="1"/>
          </p:cNvSpPr>
          <p:nvPr>
            <p:ph type="body"/>
          </p:nvPr>
        </p:nvSpPr>
        <p:spPr>
          <a:xfrm>
            <a:off x="4691520" y="358200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158" name="PlaceHolder 2"/>
          <p:cNvSpPr>
            <a:spLocks noGrp="1"/>
          </p:cNvSpPr>
          <p:nvPr>
            <p:ph type="body"/>
          </p:nvPr>
        </p:nvSpPr>
        <p:spPr>
          <a:xfrm>
            <a:off x="0" y="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159" name="PlaceHolder 3"/>
          <p:cNvSpPr>
            <a:spLocks noGrp="1"/>
          </p:cNvSpPr>
          <p:nvPr>
            <p:ph type="body"/>
          </p:nvPr>
        </p:nvSpPr>
        <p:spPr>
          <a:xfrm>
            <a:off x="4691520" y="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160" name="PlaceHolder 4"/>
          <p:cNvSpPr>
            <a:spLocks noGrp="1"/>
          </p:cNvSpPr>
          <p:nvPr>
            <p:ph type="body"/>
          </p:nvPr>
        </p:nvSpPr>
        <p:spPr>
          <a:xfrm>
            <a:off x="0" y="3582000"/>
            <a:ext cx="915516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162" name="PlaceHolder 2"/>
          <p:cNvSpPr>
            <a:spLocks noGrp="1"/>
          </p:cNvSpPr>
          <p:nvPr>
            <p:ph type="body"/>
          </p:nvPr>
        </p:nvSpPr>
        <p:spPr>
          <a:xfrm>
            <a:off x="0" y="0"/>
            <a:ext cx="915516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163" name="PlaceHolder 3"/>
          <p:cNvSpPr>
            <a:spLocks noGrp="1"/>
          </p:cNvSpPr>
          <p:nvPr>
            <p:ph type="body"/>
          </p:nvPr>
        </p:nvSpPr>
        <p:spPr>
          <a:xfrm>
            <a:off x="0" y="3582000"/>
            <a:ext cx="915516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165" name="PlaceHolder 2"/>
          <p:cNvSpPr>
            <a:spLocks noGrp="1"/>
          </p:cNvSpPr>
          <p:nvPr>
            <p:ph type="body"/>
          </p:nvPr>
        </p:nvSpPr>
        <p:spPr>
          <a:xfrm>
            <a:off x="0" y="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166" name="PlaceHolder 3"/>
          <p:cNvSpPr>
            <a:spLocks noGrp="1"/>
          </p:cNvSpPr>
          <p:nvPr>
            <p:ph type="body"/>
          </p:nvPr>
        </p:nvSpPr>
        <p:spPr>
          <a:xfrm>
            <a:off x="4691520" y="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167" name="PlaceHolder 4"/>
          <p:cNvSpPr>
            <a:spLocks noGrp="1"/>
          </p:cNvSpPr>
          <p:nvPr>
            <p:ph type="body"/>
          </p:nvPr>
        </p:nvSpPr>
        <p:spPr>
          <a:xfrm>
            <a:off x="0" y="358200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168" name="PlaceHolder 5"/>
          <p:cNvSpPr>
            <a:spLocks noGrp="1"/>
          </p:cNvSpPr>
          <p:nvPr>
            <p:ph type="body"/>
          </p:nvPr>
        </p:nvSpPr>
        <p:spPr>
          <a:xfrm>
            <a:off x="4691520" y="358200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170" name="PlaceHolder 2"/>
          <p:cNvSpPr>
            <a:spLocks noGrp="1"/>
          </p:cNvSpPr>
          <p:nvPr>
            <p:ph type="body"/>
          </p:nvPr>
        </p:nvSpPr>
        <p:spPr>
          <a:xfrm>
            <a:off x="0" y="0"/>
            <a:ext cx="294768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171" name="PlaceHolder 3"/>
          <p:cNvSpPr>
            <a:spLocks noGrp="1"/>
          </p:cNvSpPr>
          <p:nvPr>
            <p:ph type="body"/>
          </p:nvPr>
        </p:nvSpPr>
        <p:spPr>
          <a:xfrm>
            <a:off x="3095280" y="0"/>
            <a:ext cx="294768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172" name="PlaceHolder 4"/>
          <p:cNvSpPr>
            <a:spLocks noGrp="1"/>
          </p:cNvSpPr>
          <p:nvPr>
            <p:ph type="body"/>
          </p:nvPr>
        </p:nvSpPr>
        <p:spPr>
          <a:xfrm>
            <a:off x="6190920" y="0"/>
            <a:ext cx="294768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173" name="PlaceHolder 5"/>
          <p:cNvSpPr>
            <a:spLocks noGrp="1"/>
          </p:cNvSpPr>
          <p:nvPr>
            <p:ph type="body"/>
          </p:nvPr>
        </p:nvSpPr>
        <p:spPr>
          <a:xfrm>
            <a:off x="0" y="3582000"/>
            <a:ext cx="294768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174" name="PlaceHolder 6"/>
          <p:cNvSpPr>
            <a:spLocks noGrp="1"/>
          </p:cNvSpPr>
          <p:nvPr>
            <p:ph type="body"/>
          </p:nvPr>
        </p:nvSpPr>
        <p:spPr>
          <a:xfrm>
            <a:off x="3095280" y="3582000"/>
            <a:ext cx="294768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175" name="PlaceHolder 7"/>
          <p:cNvSpPr>
            <a:spLocks noGrp="1"/>
          </p:cNvSpPr>
          <p:nvPr>
            <p:ph type="body"/>
          </p:nvPr>
        </p:nvSpPr>
        <p:spPr>
          <a:xfrm>
            <a:off x="6190920" y="3582000"/>
            <a:ext cx="294768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5"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186" name="PlaceHolder 2"/>
          <p:cNvSpPr>
            <a:spLocks noGrp="1"/>
          </p:cNvSpPr>
          <p:nvPr>
            <p:ph type="subTitle"/>
          </p:nvPr>
        </p:nvSpPr>
        <p:spPr>
          <a:xfrm>
            <a:off x="0" y="0"/>
            <a:ext cx="9155160" cy="68576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188" name="PlaceHolder 2"/>
          <p:cNvSpPr>
            <a:spLocks noGrp="1"/>
          </p:cNvSpPr>
          <p:nvPr>
            <p:ph type="body"/>
          </p:nvPr>
        </p:nvSpPr>
        <p:spPr>
          <a:xfrm>
            <a:off x="0" y="0"/>
            <a:ext cx="9155160" cy="685764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190" name="PlaceHolder 2"/>
          <p:cNvSpPr>
            <a:spLocks noGrp="1"/>
          </p:cNvSpPr>
          <p:nvPr>
            <p:ph type="body"/>
          </p:nvPr>
        </p:nvSpPr>
        <p:spPr>
          <a:xfrm>
            <a:off x="0" y="0"/>
            <a:ext cx="4467600" cy="685764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191" name="PlaceHolder 3"/>
          <p:cNvSpPr>
            <a:spLocks noGrp="1"/>
          </p:cNvSpPr>
          <p:nvPr>
            <p:ph type="body"/>
          </p:nvPr>
        </p:nvSpPr>
        <p:spPr>
          <a:xfrm>
            <a:off x="4691520" y="0"/>
            <a:ext cx="4467600" cy="685764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2"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3" name="PlaceHolder 1"/>
          <p:cNvSpPr>
            <a:spLocks noGrp="1"/>
          </p:cNvSpPr>
          <p:nvPr>
            <p:ph type="subTitle"/>
          </p:nvPr>
        </p:nvSpPr>
        <p:spPr>
          <a:xfrm>
            <a:off x="7192440" y="973440"/>
            <a:ext cx="4183560" cy="105746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195" name="PlaceHolder 2"/>
          <p:cNvSpPr>
            <a:spLocks noGrp="1"/>
          </p:cNvSpPr>
          <p:nvPr>
            <p:ph type="body"/>
          </p:nvPr>
        </p:nvSpPr>
        <p:spPr>
          <a:xfrm>
            <a:off x="0" y="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196" name="PlaceHolder 3"/>
          <p:cNvSpPr>
            <a:spLocks noGrp="1"/>
          </p:cNvSpPr>
          <p:nvPr>
            <p:ph type="body"/>
          </p:nvPr>
        </p:nvSpPr>
        <p:spPr>
          <a:xfrm>
            <a:off x="4691520" y="0"/>
            <a:ext cx="4467600" cy="685764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197" name="PlaceHolder 4"/>
          <p:cNvSpPr>
            <a:spLocks noGrp="1"/>
          </p:cNvSpPr>
          <p:nvPr>
            <p:ph type="body"/>
          </p:nvPr>
        </p:nvSpPr>
        <p:spPr>
          <a:xfrm>
            <a:off x="0" y="358200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199" name="PlaceHolder 2"/>
          <p:cNvSpPr>
            <a:spLocks noGrp="1"/>
          </p:cNvSpPr>
          <p:nvPr>
            <p:ph type="body"/>
          </p:nvPr>
        </p:nvSpPr>
        <p:spPr>
          <a:xfrm>
            <a:off x="0" y="0"/>
            <a:ext cx="4467600" cy="685764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200" name="PlaceHolder 3"/>
          <p:cNvSpPr>
            <a:spLocks noGrp="1"/>
          </p:cNvSpPr>
          <p:nvPr>
            <p:ph type="body"/>
          </p:nvPr>
        </p:nvSpPr>
        <p:spPr>
          <a:xfrm>
            <a:off x="4691520" y="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201" name="PlaceHolder 4"/>
          <p:cNvSpPr>
            <a:spLocks noGrp="1"/>
          </p:cNvSpPr>
          <p:nvPr>
            <p:ph type="body"/>
          </p:nvPr>
        </p:nvSpPr>
        <p:spPr>
          <a:xfrm>
            <a:off x="4691520" y="358200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203" name="PlaceHolder 2"/>
          <p:cNvSpPr>
            <a:spLocks noGrp="1"/>
          </p:cNvSpPr>
          <p:nvPr>
            <p:ph type="body"/>
          </p:nvPr>
        </p:nvSpPr>
        <p:spPr>
          <a:xfrm>
            <a:off x="0" y="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204" name="PlaceHolder 3"/>
          <p:cNvSpPr>
            <a:spLocks noGrp="1"/>
          </p:cNvSpPr>
          <p:nvPr>
            <p:ph type="body"/>
          </p:nvPr>
        </p:nvSpPr>
        <p:spPr>
          <a:xfrm>
            <a:off x="4691520" y="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205" name="PlaceHolder 4"/>
          <p:cNvSpPr>
            <a:spLocks noGrp="1"/>
          </p:cNvSpPr>
          <p:nvPr>
            <p:ph type="body"/>
          </p:nvPr>
        </p:nvSpPr>
        <p:spPr>
          <a:xfrm>
            <a:off x="0" y="3582000"/>
            <a:ext cx="915516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207" name="PlaceHolder 2"/>
          <p:cNvSpPr>
            <a:spLocks noGrp="1"/>
          </p:cNvSpPr>
          <p:nvPr>
            <p:ph type="body"/>
          </p:nvPr>
        </p:nvSpPr>
        <p:spPr>
          <a:xfrm>
            <a:off x="0" y="0"/>
            <a:ext cx="915516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208" name="PlaceHolder 3"/>
          <p:cNvSpPr>
            <a:spLocks noGrp="1"/>
          </p:cNvSpPr>
          <p:nvPr>
            <p:ph type="body"/>
          </p:nvPr>
        </p:nvSpPr>
        <p:spPr>
          <a:xfrm>
            <a:off x="0" y="3582000"/>
            <a:ext cx="915516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210" name="PlaceHolder 2"/>
          <p:cNvSpPr>
            <a:spLocks noGrp="1"/>
          </p:cNvSpPr>
          <p:nvPr>
            <p:ph type="body"/>
          </p:nvPr>
        </p:nvSpPr>
        <p:spPr>
          <a:xfrm>
            <a:off x="0" y="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211" name="PlaceHolder 3"/>
          <p:cNvSpPr>
            <a:spLocks noGrp="1"/>
          </p:cNvSpPr>
          <p:nvPr>
            <p:ph type="body"/>
          </p:nvPr>
        </p:nvSpPr>
        <p:spPr>
          <a:xfrm>
            <a:off x="4691520" y="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212" name="PlaceHolder 4"/>
          <p:cNvSpPr>
            <a:spLocks noGrp="1"/>
          </p:cNvSpPr>
          <p:nvPr>
            <p:ph type="body"/>
          </p:nvPr>
        </p:nvSpPr>
        <p:spPr>
          <a:xfrm>
            <a:off x="0" y="358200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213" name="PlaceHolder 5"/>
          <p:cNvSpPr>
            <a:spLocks noGrp="1"/>
          </p:cNvSpPr>
          <p:nvPr>
            <p:ph type="body"/>
          </p:nvPr>
        </p:nvSpPr>
        <p:spPr>
          <a:xfrm>
            <a:off x="4691520" y="358200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7192440" y="973440"/>
            <a:ext cx="4183560" cy="105746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215" name="PlaceHolder 2"/>
          <p:cNvSpPr>
            <a:spLocks noGrp="1"/>
          </p:cNvSpPr>
          <p:nvPr>
            <p:ph type="body"/>
          </p:nvPr>
        </p:nvSpPr>
        <p:spPr>
          <a:xfrm>
            <a:off x="0" y="0"/>
            <a:ext cx="294768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216" name="PlaceHolder 3"/>
          <p:cNvSpPr>
            <a:spLocks noGrp="1"/>
          </p:cNvSpPr>
          <p:nvPr>
            <p:ph type="body"/>
          </p:nvPr>
        </p:nvSpPr>
        <p:spPr>
          <a:xfrm>
            <a:off x="3095280" y="0"/>
            <a:ext cx="294768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217" name="PlaceHolder 4"/>
          <p:cNvSpPr>
            <a:spLocks noGrp="1"/>
          </p:cNvSpPr>
          <p:nvPr>
            <p:ph type="body"/>
          </p:nvPr>
        </p:nvSpPr>
        <p:spPr>
          <a:xfrm>
            <a:off x="6190920" y="0"/>
            <a:ext cx="294768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218" name="PlaceHolder 5"/>
          <p:cNvSpPr>
            <a:spLocks noGrp="1"/>
          </p:cNvSpPr>
          <p:nvPr>
            <p:ph type="body"/>
          </p:nvPr>
        </p:nvSpPr>
        <p:spPr>
          <a:xfrm>
            <a:off x="0" y="3582000"/>
            <a:ext cx="294768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219" name="PlaceHolder 6"/>
          <p:cNvSpPr>
            <a:spLocks noGrp="1"/>
          </p:cNvSpPr>
          <p:nvPr>
            <p:ph type="body"/>
          </p:nvPr>
        </p:nvSpPr>
        <p:spPr>
          <a:xfrm>
            <a:off x="3095280" y="3582000"/>
            <a:ext cx="294768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220" name="PlaceHolder 7"/>
          <p:cNvSpPr>
            <a:spLocks noGrp="1"/>
          </p:cNvSpPr>
          <p:nvPr>
            <p:ph type="body"/>
          </p:nvPr>
        </p:nvSpPr>
        <p:spPr>
          <a:xfrm>
            <a:off x="6190920" y="3582000"/>
            <a:ext cx="294768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29"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230" name="PlaceHolder 2"/>
          <p:cNvSpPr>
            <a:spLocks noGrp="1"/>
          </p:cNvSpPr>
          <p:nvPr>
            <p:ph type="subTitle"/>
          </p:nvPr>
        </p:nvSpPr>
        <p:spPr>
          <a:xfrm>
            <a:off x="0" y="0"/>
            <a:ext cx="9155160" cy="68576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232" name="PlaceHolder 2"/>
          <p:cNvSpPr>
            <a:spLocks noGrp="1"/>
          </p:cNvSpPr>
          <p:nvPr>
            <p:ph type="body"/>
          </p:nvPr>
        </p:nvSpPr>
        <p:spPr>
          <a:xfrm>
            <a:off x="0" y="0"/>
            <a:ext cx="9155160" cy="685764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234" name="PlaceHolder 2"/>
          <p:cNvSpPr>
            <a:spLocks noGrp="1"/>
          </p:cNvSpPr>
          <p:nvPr>
            <p:ph type="body"/>
          </p:nvPr>
        </p:nvSpPr>
        <p:spPr>
          <a:xfrm>
            <a:off x="0" y="0"/>
            <a:ext cx="4467600" cy="685764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235" name="PlaceHolder 3"/>
          <p:cNvSpPr>
            <a:spLocks noGrp="1"/>
          </p:cNvSpPr>
          <p:nvPr>
            <p:ph type="body"/>
          </p:nvPr>
        </p:nvSpPr>
        <p:spPr>
          <a:xfrm>
            <a:off x="4691520" y="0"/>
            <a:ext cx="4467600" cy="685764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6"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7" name="PlaceHolder 1"/>
          <p:cNvSpPr>
            <a:spLocks noGrp="1"/>
          </p:cNvSpPr>
          <p:nvPr>
            <p:ph type="subTitle"/>
          </p:nvPr>
        </p:nvSpPr>
        <p:spPr>
          <a:xfrm>
            <a:off x="7192440" y="973440"/>
            <a:ext cx="4183560" cy="105746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239" name="PlaceHolder 2"/>
          <p:cNvSpPr>
            <a:spLocks noGrp="1"/>
          </p:cNvSpPr>
          <p:nvPr>
            <p:ph type="body"/>
          </p:nvPr>
        </p:nvSpPr>
        <p:spPr>
          <a:xfrm>
            <a:off x="0" y="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240" name="PlaceHolder 3"/>
          <p:cNvSpPr>
            <a:spLocks noGrp="1"/>
          </p:cNvSpPr>
          <p:nvPr>
            <p:ph type="body"/>
          </p:nvPr>
        </p:nvSpPr>
        <p:spPr>
          <a:xfrm>
            <a:off x="4691520" y="0"/>
            <a:ext cx="4467600" cy="685764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241" name="PlaceHolder 4"/>
          <p:cNvSpPr>
            <a:spLocks noGrp="1"/>
          </p:cNvSpPr>
          <p:nvPr>
            <p:ph type="body"/>
          </p:nvPr>
        </p:nvSpPr>
        <p:spPr>
          <a:xfrm>
            <a:off x="0" y="358200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243" name="PlaceHolder 2"/>
          <p:cNvSpPr>
            <a:spLocks noGrp="1"/>
          </p:cNvSpPr>
          <p:nvPr>
            <p:ph type="body"/>
          </p:nvPr>
        </p:nvSpPr>
        <p:spPr>
          <a:xfrm>
            <a:off x="0" y="0"/>
            <a:ext cx="4467600" cy="685764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244" name="PlaceHolder 3"/>
          <p:cNvSpPr>
            <a:spLocks noGrp="1"/>
          </p:cNvSpPr>
          <p:nvPr>
            <p:ph type="body"/>
          </p:nvPr>
        </p:nvSpPr>
        <p:spPr>
          <a:xfrm>
            <a:off x="4691520" y="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245" name="PlaceHolder 4"/>
          <p:cNvSpPr>
            <a:spLocks noGrp="1"/>
          </p:cNvSpPr>
          <p:nvPr>
            <p:ph type="body"/>
          </p:nvPr>
        </p:nvSpPr>
        <p:spPr>
          <a:xfrm>
            <a:off x="4691520" y="358200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247" name="PlaceHolder 2"/>
          <p:cNvSpPr>
            <a:spLocks noGrp="1"/>
          </p:cNvSpPr>
          <p:nvPr>
            <p:ph type="body"/>
          </p:nvPr>
        </p:nvSpPr>
        <p:spPr>
          <a:xfrm>
            <a:off x="0" y="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248" name="PlaceHolder 3"/>
          <p:cNvSpPr>
            <a:spLocks noGrp="1"/>
          </p:cNvSpPr>
          <p:nvPr>
            <p:ph type="body"/>
          </p:nvPr>
        </p:nvSpPr>
        <p:spPr>
          <a:xfrm>
            <a:off x="4691520" y="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249" name="PlaceHolder 4"/>
          <p:cNvSpPr>
            <a:spLocks noGrp="1"/>
          </p:cNvSpPr>
          <p:nvPr>
            <p:ph type="body"/>
          </p:nvPr>
        </p:nvSpPr>
        <p:spPr>
          <a:xfrm>
            <a:off x="0" y="3582000"/>
            <a:ext cx="915516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16" name="PlaceHolder 2"/>
          <p:cNvSpPr>
            <a:spLocks noGrp="1"/>
          </p:cNvSpPr>
          <p:nvPr>
            <p:ph type="body"/>
          </p:nvPr>
        </p:nvSpPr>
        <p:spPr>
          <a:xfrm>
            <a:off x="0" y="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17" name="PlaceHolder 3"/>
          <p:cNvSpPr>
            <a:spLocks noGrp="1"/>
          </p:cNvSpPr>
          <p:nvPr>
            <p:ph type="body"/>
          </p:nvPr>
        </p:nvSpPr>
        <p:spPr>
          <a:xfrm>
            <a:off x="4691520" y="0"/>
            <a:ext cx="4467600" cy="685764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18" name="PlaceHolder 4"/>
          <p:cNvSpPr>
            <a:spLocks noGrp="1"/>
          </p:cNvSpPr>
          <p:nvPr>
            <p:ph type="body"/>
          </p:nvPr>
        </p:nvSpPr>
        <p:spPr>
          <a:xfrm>
            <a:off x="0" y="358200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0"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251" name="PlaceHolder 2"/>
          <p:cNvSpPr>
            <a:spLocks noGrp="1"/>
          </p:cNvSpPr>
          <p:nvPr>
            <p:ph type="body"/>
          </p:nvPr>
        </p:nvSpPr>
        <p:spPr>
          <a:xfrm>
            <a:off x="0" y="0"/>
            <a:ext cx="915516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252" name="PlaceHolder 3"/>
          <p:cNvSpPr>
            <a:spLocks noGrp="1"/>
          </p:cNvSpPr>
          <p:nvPr>
            <p:ph type="body"/>
          </p:nvPr>
        </p:nvSpPr>
        <p:spPr>
          <a:xfrm>
            <a:off x="0" y="3582000"/>
            <a:ext cx="915516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254" name="PlaceHolder 2"/>
          <p:cNvSpPr>
            <a:spLocks noGrp="1"/>
          </p:cNvSpPr>
          <p:nvPr>
            <p:ph type="body"/>
          </p:nvPr>
        </p:nvSpPr>
        <p:spPr>
          <a:xfrm>
            <a:off x="0" y="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255" name="PlaceHolder 3"/>
          <p:cNvSpPr>
            <a:spLocks noGrp="1"/>
          </p:cNvSpPr>
          <p:nvPr>
            <p:ph type="body"/>
          </p:nvPr>
        </p:nvSpPr>
        <p:spPr>
          <a:xfrm>
            <a:off x="4691520" y="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256" name="PlaceHolder 4"/>
          <p:cNvSpPr>
            <a:spLocks noGrp="1"/>
          </p:cNvSpPr>
          <p:nvPr>
            <p:ph type="body"/>
          </p:nvPr>
        </p:nvSpPr>
        <p:spPr>
          <a:xfrm>
            <a:off x="0" y="358200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257" name="PlaceHolder 5"/>
          <p:cNvSpPr>
            <a:spLocks noGrp="1"/>
          </p:cNvSpPr>
          <p:nvPr>
            <p:ph type="body"/>
          </p:nvPr>
        </p:nvSpPr>
        <p:spPr>
          <a:xfrm>
            <a:off x="4691520" y="358200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259" name="PlaceHolder 2"/>
          <p:cNvSpPr>
            <a:spLocks noGrp="1"/>
          </p:cNvSpPr>
          <p:nvPr>
            <p:ph type="body"/>
          </p:nvPr>
        </p:nvSpPr>
        <p:spPr>
          <a:xfrm>
            <a:off x="0" y="0"/>
            <a:ext cx="294768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260" name="PlaceHolder 3"/>
          <p:cNvSpPr>
            <a:spLocks noGrp="1"/>
          </p:cNvSpPr>
          <p:nvPr>
            <p:ph type="body"/>
          </p:nvPr>
        </p:nvSpPr>
        <p:spPr>
          <a:xfrm>
            <a:off x="3095280" y="0"/>
            <a:ext cx="294768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261" name="PlaceHolder 4"/>
          <p:cNvSpPr>
            <a:spLocks noGrp="1"/>
          </p:cNvSpPr>
          <p:nvPr>
            <p:ph type="body"/>
          </p:nvPr>
        </p:nvSpPr>
        <p:spPr>
          <a:xfrm>
            <a:off x="6190920" y="0"/>
            <a:ext cx="294768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262" name="PlaceHolder 5"/>
          <p:cNvSpPr>
            <a:spLocks noGrp="1"/>
          </p:cNvSpPr>
          <p:nvPr>
            <p:ph type="body"/>
          </p:nvPr>
        </p:nvSpPr>
        <p:spPr>
          <a:xfrm>
            <a:off x="0" y="3582000"/>
            <a:ext cx="294768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263" name="PlaceHolder 6"/>
          <p:cNvSpPr>
            <a:spLocks noGrp="1"/>
          </p:cNvSpPr>
          <p:nvPr>
            <p:ph type="body"/>
          </p:nvPr>
        </p:nvSpPr>
        <p:spPr>
          <a:xfrm>
            <a:off x="3095280" y="3582000"/>
            <a:ext cx="294768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264" name="PlaceHolder 7"/>
          <p:cNvSpPr>
            <a:spLocks noGrp="1"/>
          </p:cNvSpPr>
          <p:nvPr>
            <p:ph type="body"/>
          </p:nvPr>
        </p:nvSpPr>
        <p:spPr>
          <a:xfrm>
            <a:off x="6190920" y="3582000"/>
            <a:ext cx="294768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20" name="PlaceHolder 2"/>
          <p:cNvSpPr>
            <a:spLocks noGrp="1"/>
          </p:cNvSpPr>
          <p:nvPr>
            <p:ph type="body"/>
          </p:nvPr>
        </p:nvSpPr>
        <p:spPr>
          <a:xfrm>
            <a:off x="0" y="0"/>
            <a:ext cx="4467600" cy="685764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21" name="PlaceHolder 3"/>
          <p:cNvSpPr>
            <a:spLocks noGrp="1"/>
          </p:cNvSpPr>
          <p:nvPr>
            <p:ph type="body"/>
          </p:nvPr>
        </p:nvSpPr>
        <p:spPr>
          <a:xfrm>
            <a:off x="4691520" y="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22" name="PlaceHolder 4"/>
          <p:cNvSpPr>
            <a:spLocks noGrp="1"/>
          </p:cNvSpPr>
          <p:nvPr>
            <p:ph type="body"/>
          </p:nvPr>
        </p:nvSpPr>
        <p:spPr>
          <a:xfrm>
            <a:off x="4691520" y="358200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7192440" y="973440"/>
            <a:ext cx="4183560" cy="2280960"/>
          </a:xfrm>
          <a:prstGeom prst="rect">
            <a:avLst/>
          </a:prstGeom>
        </p:spPr>
        <p:txBody>
          <a:bodyPr lIns="0" tIns="0" rIns="0" bIns="0" anchor="ctr"/>
          <a:lstStyle/>
          <a:p>
            <a:endParaRPr lang="ru-RU" sz="1800" b="0" strike="noStrike" spc="-1">
              <a:solidFill>
                <a:srgbClr val="000000"/>
              </a:solidFill>
              <a:latin typeface="Lucida Grande"/>
            </a:endParaRPr>
          </a:p>
        </p:txBody>
      </p:sp>
      <p:sp>
        <p:nvSpPr>
          <p:cNvPr id="24" name="PlaceHolder 2"/>
          <p:cNvSpPr>
            <a:spLocks noGrp="1"/>
          </p:cNvSpPr>
          <p:nvPr>
            <p:ph type="body"/>
          </p:nvPr>
        </p:nvSpPr>
        <p:spPr>
          <a:xfrm>
            <a:off x="0" y="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25" name="PlaceHolder 3"/>
          <p:cNvSpPr>
            <a:spLocks noGrp="1"/>
          </p:cNvSpPr>
          <p:nvPr>
            <p:ph type="body"/>
          </p:nvPr>
        </p:nvSpPr>
        <p:spPr>
          <a:xfrm>
            <a:off x="4691520" y="0"/>
            <a:ext cx="446760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
        <p:nvSpPr>
          <p:cNvPr id="26" name="PlaceHolder 4"/>
          <p:cNvSpPr>
            <a:spLocks noGrp="1"/>
          </p:cNvSpPr>
          <p:nvPr>
            <p:ph type="body"/>
          </p:nvPr>
        </p:nvSpPr>
        <p:spPr>
          <a:xfrm>
            <a:off x="0" y="3582000"/>
            <a:ext cx="9155160" cy="3270960"/>
          </a:xfrm>
          <a:prstGeom prst="rect">
            <a:avLst/>
          </a:prstGeom>
        </p:spPr>
        <p:txBody>
          <a:bodyPr lIns="0" tIns="0" rIns="0" bIns="0">
            <a:normAutofit/>
          </a:bodyPr>
          <a:lstStyle/>
          <a:p>
            <a:endParaRPr lang="ru-RU" sz="2800" b="0" strike="noStrike" spc="-1">
              <a:solidFill>
                <a:srgbClr val="FFCD00"/>
              </a:solidFill>
              <a:latin typeface="Lucida Grande"/>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11F"/>
        </a:solidFill>
        <a:effectLst/>
      </p:bgPr>
    </p:bg>
    <p:spTree>
      <p:nvGrpSpPr>
        <p:cNvPr id="1" name=""/>
        <p:cNvGrpSpPr/>
        <p:nvPr/>
      </p:nvGrpSpPr>
      <p:grpSpPr>
        <a:xfrm>
          <a:off x="0" y="0"/>
          <a:ext cx="0" cy="0"/>
          <a:chOff x="0" y="0"/>
          <a:chExt cx="0" cy="0"/>
        </a:xfrm>
      </p:grpSpPr>
      <p:sp>
        <p:nvSpPr>
          <p:cNvPr id="6" name="PlaceHolder 1"/>
          <p:cNvSpPr>
            <a:spLocks noGrp="1"/>
          </p:cNvSpPr>
          <p:nvPr>
            <p:ph type="body"/>
          </p:nvPr>
        </p:nvSpPr>
        <p:spPr>
          <a:xfrm>
            <a:off x="3033360" y="0"/>
            <a:ext cx="9155160" cy="6857640"/>
          </a:xfrm>
          <a:prstGeom prst="rect">
            <a:avLst/>
          </a:prstGeom>
        </p:spPr>
        <p:txBody>
          <a:bodyPr lIns="90000" tIns="45000" rIns="90000" bIns="45000" anchor="ctr"/>
          <a:lstStyle/>
          <a:p>
            <a:pPr marL="432000" indent="-324000" algn="ctr">
              <a:lnSpc>
                <a:spcPct val="100000"/>
              </a:lnSpc>
              <a:buClr>
                <a:srgbClr val="FFFFFF"/>
              </a:buClr>
              <a:buSzPct val="45000"/>
              <a:buFont typeface="Wingdings" charset="2"/>
              <a:buChar char=""/>
            </a:pPr>
            <a:r>
              <a:rPr lang="ru-RU" sz="1400" b="0" strike="noStrike" spc="-1">
                <a:solidFill>
                  <a:srgbClr val="000000"/>
                </a:solidFill>
                <a:latin typeface="Lucida Grande"/>
              </a:rPr>
              <a:t>Click icon to add picture</a:t>
            </a:r>
            <a:endParaRPr lang="ru-RU" sz="1400" b="0" strike="noStrike" spc="-1">
              <a:solidFill>
                <a:srgbClr val="FFCD00"/>
              </a:solidFill>
              <a:latin typeface="Lucida Grande"/>
            </a:endParaRPr>
          </a:p>
        </p:txBody>
      </p:sp>
      <p:sp>
        <p:nvSpPr>
          <p:cNvPr id="7" name="CustomShape 2"/>
          <p:cNvSpPr/>
          <p:nvPr/>
        </p:nvSpPr>
        <p:spPr>
          <a:xfrm>
            <a:off x="-10800" y="3369600"/>
            <a:ext cx="3722040" cy="143640"/>
          </a:xfrm>
          <a:custGeom>
            <a:avLst/>
            <a:gdLst/>
            <a:ahLst/>
            <a:cxnLst/>
            <a:rect l="l" t="t" r="r" b="b"/>
            <a:pathLst>
              <a:path w="2800350" h="114300">
                <a:moveTo>
                  <a:pt x="7144" y="7144"/>
                </a:moveTo>
                <a:lnTo>
                  <a:pt x="7144" y="115729"/>
                </a:lnTo>
                <a:lnTo>
                  <a:pt x="2726531" y="115729"/>
                </a:lnTo>
                <a:lnTo>
                  <a:pt x="2797969" y="7144"/>
                </a:lnTo>
                <a:close/>
              </a:path>
            </a:pathLst>
          </a:custGeom>
          <a:solidFill>
            <a:srgbClr val="00AEDE">
              <a:alpha val="70000"/>
            </a:srgbClr>
          </a:solid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1800" b="0" strike="noStrike" spc="-1">
                <a:solidFill>
                  <a:srgbClr val="000000"/>
                </a:solidFill>
                <a:latin typeface="Lucida Grande"/>
              </a:rPr>
              <a:t> </a:t>
            </a:r>
            <a:endParaRPr lang="en-US" sz="1800" b="0" strike="noStrike" spc="-1">
              <a:latin typeface="Arial"/>
            </a:endParaRPr>
          </a:p>
        </p:txBody>
      </p:sp>
      <p:sp>
        <p:nvSpPr>
          <p:cNvPr id="2" name="PlaceHolder 3"/>
          <p:cNvSpPr>
            <a:spLocks noGrp="1"/>
          </p:cNvSpPr>
          <p:nvPr>
            <p:ph type="title"/>
          </p:nvPr>
        </p:nvSpPr>
        <p:spPr>
          <a:xfrm>
            <a:off x="770040" y="1096200"/>
            <a:ext cx="10510560" cy="2280960"/>
          </a:xfrm>
          <a:prstGeom prst="rect">
            <a:avLst/>
          </a:prstGeom>
        </p:spPr>
        <p:txBody>
          <a:bodyPr anchor="ctr"/>
          <a:lstStyle/>
          <a:p>
            <a:pPr>
              <a:lnSpc>
                <a:spcPct val="90000"/>
              </a:lnSpc>
            </a:pPr>
            <a:r>
              <a:rPr lang="ru-RU" sz="7000" b="1" strike="noStrike" spc="-1">
                <a:solidFill>
                  <a:srgbClr val="FFFFFF"/>
                </a:solidFill>
                <a:latin typeface="Verdana"/>
              </a:rPr>
              <a:t>PRESENTATION</a:t>
            </a:r>
            <a:r>
              <a:t/>
            </a:r>
            <a:br/>
            <a:r>
              <a:rPr lang="ru-RU" sz="7000" b="1" strike="noStrike" spc="-1">
                <a:solidFill>
                  <a:srgbClr val="FFFFFF"/>
                </a:solidFill>
                <a:latin typeface="Verdana"/>
              </a:rPr>
              <a:t>TITLE</a:t>
            </a:r>
            <a:endParaRPr lang="ru-RU" sz="7000" b="0" strike="noStrike" spc="-1">
              <a:solidFill>
                <a:srgbClr val="000000"/>
              </a:solidFill>
              <a:latin typeface="Lucida Grande"/>
            </a:endParaRPr>
          </a:p>
        </p:txBody>
      </p:sp>
      <p:sp>
        <p:nvSpPr>
          <p:cNvPr id="3" name="PlaceHolder 4"/>
          <p:cNvSpPr>
            <a:spLocks noGrp="1"/>
          </p:cNvSpPr>
          <p:nvPr>
            <p:ph type="body"/>
          </p:nvPr>
        </p:nvSpPr>
        <p:spPr>
          <a:xfrm>
            <a:off x="770040" y="3773520"/>
            <a:ext cx="10090080" cy="1101600"/>
          </a:xfrm>
          <a:prstGeom prst="rect">
            <a:avLst/>
          </a:prstGeom>
        </p:spPr>
        <p:txBody>
          <a:bodyPr/>
          <a:lstStyle/>
          <a:p>
            <a:pPr>
              <a:lnSpc>
                <a:spcPct val="90000"/>
              </a:lnSpc>
              <a:spcBef>
                <a:spcPts val="1001"/>
              </a:spcBef>
            </a:pPr>
            <a:r>
              <a:rPr lang="ru-RU" sz="3500" b="0" strike="noStrike" spc="-1">
                <a:solidFill>
                  <a:srgbClr val="FFCD00"/>
                </a:solidFill>
                <a:latin typeface="Lucida Grande"/>
              </a:rPr>
              <a:t>Presentation</a:t>
            </a:r>
            <a:r>
              <a:t/>
            </a:r>
            <a:br/>
            <a:r>
              <a:rPr lang="ru-RU" sz="3500" b="0" strike="noStrike" spc="-1">
                <a:solidFill>
                  <a:srgbClr val="FFCD00"/>
                </a:solidFill>
                <a:latin typeface="Lucida Grande"/>
              </a:rPr>
              <a:t>Tagline</a:t>
            </a:r>
          </a:p>
        </p:txBody>
      </p:sp>
      <p:sp>
        <p:nvSpPr>
          <p:cNvPr id="4" name="PlaceHolder 5"/>
          <p:cNvSpPr>
            <a:spLocks noGrp="1"/>
          </p:cNvSpPr>
          <p:nvPr>
            <p:ph type="body"/>
          </p:nvPr>
        </p:nvSpPr>
        <p:spPr>
          <a:xfrm>
            <a:off x="770040" y="5451840"/>
            <a:ext cx="4367160" cy="324000"/>
          </a:xfrm>
          <a:prstGeom prst="rect">
            <a:avLst/>
          </a:prstGeom>
        </p:spPr>
        <p:txBody>
          <a:bodyPr/>
          <a:lstStyle/>
          <a:p>
            <a:pPr>
              <a:lnSpc>
                <a:spcPct val="90000"/>
              </a:lnSpc>
              <a:spcBef>
                <a:spcPts val="1001"/>
              </a:spcBef>
            </a:pPr>
            <a:r>
              <a:rPr lang="ru-RU" sz="2200" b="1" strike="noStrike" spc="-1">
                <a:solidFill>
                  <a:srgbClr val="00AEDE"/>
                </a:solidFill>
                <a:latin typeface="Lucida Grande"/>
              </a:rPr>
              <a:t>20XX</a:t>
            </a:r>
            <a:endParaRPr lang="ru-RU" sz="2200" b="0" strike="noStrike" spc="-1">
              <a:solidFill>
                <a:srgbClr val="FFCD00"/>
              </a:solidFill>
              <a:latin typeface="Lucida Grande"/>
            </a:endParaRPr>
          </a:p>
        </p:txBody>
      </p:sp>
      <p:sp>
        <p:nvSpPr>
          <p:cNvPr id="5" name="PlaceHolder 6"/>
          <p:cNvSpPr>
            <a:spLocks noGrp="1"/>
          </p:cNvSpPr>
          <p:nvPr>
            <p:ph type="body"/>
          </p:nvPr>
        </p:nvSpPr>
        <p:spPr>
          <a:xfrm>
            <a:off x="770040" y="5105520"/>
            <a:ext cx="4367160" cy="324000"/>
          </a:xfrm>
          <a:prstGeom prst="rect">
            <a:avLst/>
          </a:prstGeom>
        </p:spPr>
        <p:txBody>
          <a:bodyPr/>
          <a:lstStyle/>
          <a:p>
            <a:pPr>
              <a:lnSpc>
                <a:spcPct val="90000"/>
              </a:lnSpc>
              <a:spcBef>
                <a:spcPts val="1001"/>
              </a:spcBef>
            </a:pPr>
            <a:r>
              <a:rPr lang="ru-RU" sz="2200" b="0" strike="noStrike" spc="-1">
                <a:solidFill>
                  <a:srgbClr val="00AEDE"/>
                </a:solidFill>
                <a:latin typeface="Lucida Grande"/>
              </a:rPr>
              <a:t>Month</a:t>
            </a:r>
            <a:endParaRPr lang="ru-RU" sz="2200" b="0" strike="noStrike" spc="-1">
              <a:solidFill>
                <a:srgbClr val="FFCD00"/>
              </a:solidFill>
              <a:latin typeface="Lucida Grande"/>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111F"/>
        </a:solidFill>
        <a:effectLst/>
      </p:bgPr>
    </p:bg>
    <p:spTree>
      <p:nvGrpSpPr>
        <p:cNvPr id="1" name=""/>
        <p:cNvGrpSpPr/>
        <p:nvPr/>
      </p:nvGrpSpPr>
      <p:grpSpPr>
        <a:xfrm>
          <a:off x="0" y="0"/>
          <a:ext cx="0" cy="0"/>
          <a:chOff x="0" y="0"/>
          <a:chExt cx="0" cy="0"/>
        </a:xfrm>
      </p:grpSpPr>
      <p:grpSp>
        <p:nvGrpSpPr>
          <p:cNvPr id="42" name="Group 1"/>
          <p:cNvGrpSpPr/>
          <p:nvPr/>
        </p:nvGrpSpPr>
        <p:grpSpPr>
          <a:xfrm>
            <a:off x="-12600" y="-12600"/>
            <a:ext cx="12216960" cy="6883200"/>
            <a:chOff x="-12600" y="-12600"/>
            <a:chExt cx="12216960" cy="6883200"/>
          </a:xfrm>
        </p:grpSpPr>
        <p:sp>
          <p:nvSpPr>
            <p:cNvPr id="43" name="CustomShape 2"/>
            <p:cNvSpPr/>
            <p:nvPr/>
          </p:nvSpPr>
          <p:spPr>
            <a:xfrm>
              <a:off x="-12600" y="-12600"/>
              <a:ext cx="12216960" cy="6883200"/>
            </a:xfrm>
            <a:custGeom>
              <a:avLst/>
              <a:gdLst/>
              <a:ahLst/>
              <a:cxnLst/>
              <a:rect l="l" t="t" r="r" b="b"/>
              <a:pathLst>
                <a:path w="12217400" h="6883400">
                  <a:moveTo>
                    <a:pt x="12700" y="12700"/>
                  </a:moveTo>
                  <a:lnTo>
                    <a:pt x="12700" y="6870700"/>
                  </a:lnTo>
                  <a:lnTo>
                    <a:pt x="12205970" y="6870700"/>
                  </a:lnTo>
                  <a:lnTo>
                    <a:pt x="12205970" y="12700"/>
                  </a:lnTo>
                  <a:lnTo>
                    <a:pt x="12700" y="12700"/>
                  </a:lnTo>
                  <a:close/>
                </a:path>
              </a:pathLst>
            </a:custGeom>
            <a:solidFill>
              <a:srgbClr val="00111F"/>
            </a:solidFill>
            <a:ln w="12600">
              <a:noFill/>
            </a:ln>
          </p:spPr>
          <p:style>
            <a:lnRef idx="0">
              <a:scrgbClr r="0" g="0" b="0"/>
            </a:lnRef>
            <a:fillRef idx="0">
              <a:scrgbClr r="0" g="0" b="0"/>
            </a:fillRef>
            <a:effectRef idx="0">
              <a:scrgbClr r="0" g="0" b="0"/>
            </a:effectRef>
            <a:fontRef idx="minor"/>
          </p:style>
        </p:sp>
        <p:sp>
          <p:nvSpPr>
            <p:cNvPr id="44" name="CustomShape 3"/>
            <p:cNvSpPr/>
            <p:nvPr/>
          </p:nvSpPr>
          <p:spPr>
            <a:xfrm>
              <a:off x="4178160" y="-12600"/>
              <a:ext cx="7289280" cy="6883200"/>
            </a:xfrm>
            <a:custGeom>
              <a:avLst/>
              <a:gdLst/>
              <a:ahLst/>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rgbClr val="00AEDE">
                <a:alpha val="15000"/>
              </a:srgbClr>
            </a:solidFill>
            <a:ln w="12600">
              <a:noFill/>
            </a:ln>
          </p:spPr>
          <p:style>
            <a:lnRef idx="0">
              <a:scrgbClr r="0" g="0" b="0"/>
            </a:lnRef>
            <a:fillRef idx="0">
              <a:scrgbClr r="0" g="0" b="0"/>
            </a:fillRef>
            <a:effectRef idx="0">
              <a:scrgbClr r="0" g="0" b="0"/>
            </a:effectRef>
            <a:fontRef idx="minor"/>
          </p:style>
        </p:sp>
      </p:grpSp>
      <p:sp>
        <p:nvSpPr>
          <p:cNvPr id="45" name="PlaceHolder 4"/>
          <p:cNvSpPr>
            <a:spLocks noGrp="1"/>
          </p:cNvSpPr>
          <p:nvPr>
            <p:ph type="sldNum"/>
          </p:nvPr>
        </p:nvSpPr>
        <p:spPr>
          <a:xfrm>
            <a:off x="10730160" y="6002280"/>
            <a:ext cx="549000" cy="364680"/>
          </a:xfrm>
          <a:prstGeom prst="rect">
            <a:avLst/>
          </a:prstGeom>
        </p:spPr>
        <p:txBody>
          <a:bodyPr anchor="ctr"/>
          <a:lstStyle/>
          <a:p>
            <a:pPr algn="r">
              <a:lnSpc>
                <a:spcPct val="100000"/>
              </a:lnSpc>
            </a:pPr>
            <a:fld id="{4CA92EB8-EA01-4BF6-99D6-366932551274}" type="slidenum">
              <a:rPr lang="en-US" sz="1400" b="0" strike="noStrike" spc="-1">
                <a:solidFill>
                  <a:srgbClr val="FFCD00"/>
                </a:solidFill>
                <a:latin typeface="Lucida Grande"/>
              </a:rPr>
              <a:t>‹#›</a:t>
            </a:fld>
            <a:endParaRPr lang="en-US" sz="1400" b="0" strike="noStrike" spc="-1">
              <a:latin typeface="Times New Roman"/>
            </a:endParaRPr>
          </a:p>
        </p:txBody>
      </p:sp>
      <p:sp>
        <p:nvSpPr>
          <p:cNvPr id="46" name="PlaceHolder 5"/>
          <p:cNvSpPr>
            <a:spLocks noGrp="1"/>
          </p:cNvSpPr>
          <p:nvPr>
            <p:ph type="body"/>
          </p:nvPr>
        </p:nvSpPr>
        <p:spPr>
          <a:xfrm>
            <a:off x="774000" y="2993040"/>
            <a:ext cx="4365360" cy="453960"/>
          </a:xfrm>
          <a:prstGeom prst="rect">
            <a:avLst/>
          </a:prstGeom>
        </p:spPr>
        <p:txBody>
          <a:bodyPr/>
          <a:lstStyle/>
          <a:p>
            <a:pPr marL="432000" indent="-324000">
              <a:lnSpc>
                <a:spcPct val="90000"/>
              </a:lnSpc>
              <a:spcBef>
                <a:spcPts val="1001"/>
              </a:spcBef>
              <a:buClr>
                <a:srgbClr val="FFFFFF"/>
              </a:buClr>
              <a:buSzPct val="45000"/>
              <a:buFont typeface="Wingdings" charset="2"/>
              <a:buChar char=""/>
            </a:pPr>
            <a:r>
              <a:rPr lang="ru-RU" sz="2700" b="1" strike="noStrike" spc="-1">
                <a:solidFill>
                  <a:srgbClr val="00AEDE"/>
                </a:solidFill>
                <a:latin typeface="Verdana"/>
              </a:rPr>
              <a:t>Section 1 title</a:t>
            </a:r>
            <a:endParaRPr lang="ru-RU" sz="2700" b="0" strike="noStrike" spc="-1">
              <a:solidFill>
                <a:srgbClr val="FFCD00"/>
              </a:solidFill>
              <a:latin typeface="Lucida Grande"/>
            </a:endParaRPr>
          </a:p>
        </p:txBody>
      </p:sp>
      <p:sp>
        <p:nvSpPr>
          <p:cNvPr id="47" name="PlaceHolder 6"/>
          <p:cNvSpPr>
            <a:spLocks noGrp="1"/>
          </p:cNvSpPr>
          <p:nvPr>
            <p:ph type="body"/>
          </p:nvPr>
        </p:nvSpPr>
        <p:spPr>
          <a:xfrm>
            <a:off x="6627240" y="2993040"/>
            <a:ext cx="4365360" cy="453960"/>
          </a:xfrm>
          <a:prstGeom prst="rect">
            <a:avLst/>
          </a:prstGeom>
        </p:spPr>
        <p:txBody>
          <a:bodyPr/>
          <a:lstStyle/>
          <a:p>
            <a:pPr>
              <a:lnSpc>
                <a:spcPct val="90000"/>
              </a:lnSpc>
              <a:spcBef>
                <a:spcPts val="1001"/>
              </a:spcBef>
            </a:pPr>
            <a:r>
              <a:rPr lang="ru-RU" sz="2700" b="1" strike="noStrike" spc="-1">
                <a:solidFill>
                  <a:srgbClr val="00AEDE"/>
                </a:solidFill>
                <a:latin typeface="Verdana"/>
              </a:rPr>
              <a:t>Section 2 title</a:t>
            </a:r>
            <a:endParaRPr lang="ru-RU" sz="2700" b="0" strike="noStrike" spc="-1">
              <a:solidFill>
                <a:srgbClr val="FFCD00"/>
              </a:solidFill>
              <a:latin typeface="Lucida Grande"/>
            </a:endParaRPr>
          </a:p>
        </p:txBody>
      </p:sp>
      <p:sp>
        <p:nvSpPr>
          <p:cNvPr id="48" name="PlaceHolder 7"/>
          <p:cNvSpPr>
            <a:spLocks noGrp="1"/>
          </p:cNvSpPr>
          <p:nvPr>
            <p:ph type="body"/>
          </p:nvPr>
        </p:nvSpPr>
        <p:spPr>
          <a:xfrm>
            <a:off x="774000" y="3563280"/>
            <a:ext cx="4365360" cy="2333160"/>
          </a:xfrm>
          <a:prstGeom prst="rect">
            <a:avLst/>
          </a:prstGeom>
        </p:spPr>
        <p:txBody>
          <a:bodyPr>
            <a:normAutofit/>
          </a:bodyPr>
          <a:lstStyle/>
          <a:p>
            <a:pPr marL="180000" indent="-179640">
              <a:lnSpc>
                <a:spcPct val="90000"/>
              </a:lnSpc>
              <a:spcBef>
                <a:spcPts val="601"/>
              </a:spcBef>
              <a:buClr>
                <a:srgbClr val="00AEDE"/>
              </a:buClr>
              <a:buFont typeface="Wingdings" charset="2"/>
              <a:buChar char=""/>
            </a:pPr>
            <a:r>
              <a:rPr lang="ru-RU" sz="1400" b="0" strike="noStrike" spc="-1">
                <a:solidFill>
                  <a:srgbClr val="BFBFBF"/>
                </a:solidFill>
                <a:latin typeface="Lucida Grande"/>
              </a:rPr>
              <a:t>Edit Master text styles</a:t>
            </a:r>
            <a:endParaRPr lang="ru-RU" sz="1400" b="0" strike="noStrike" spc="-1">
              <a:solidFill>
                <a:srgbClr val="FFCD00"/>
              </a:solidFill>
              <a:latin typeface="Lucida Grande"/>
            </a:endParaRPr>
          </a:p>
        </p:txBody>
      </p:sp>
      <p:sp>
        <p:nvSpPr>
          <p:cNvPr id="49" name="PlaceHolder 8"/>
          <p:cNvSpPr>
            <a:spLocks noGrp="1"/>
          </p:cNvSpPr>
          <p:nvPr>
            <p:ph type="body"/>
          </p:nvPr>
        </p:nvSpPr>
        <p:spPr>
          <a:xfrm>
            <a:off x="6627240" y="3563280"/>
            <a:ext cx="4365360" cy="2333160"/>
          </a:xfrm>
          <a:prstGeom prst="rect">
            <a:avLst/>
          </a:prstGeom>
        </p:spPr>
        <p:txBody>
          <a:bodyPr>
            <a:normAutofit/>
          </a:bodyPr>
          <a:lstStyle/>
          <a:p>
            <a:pPr marL="180000" indent="-179640">
              <a:lnSpc>
                <a:spcPct val="90000"/>
              </a:lnSpc>
              <a:spcBef>
                <a:spcPts val="601"/>
              </a:spcBef>
              <a:buClr>
                <a:srgbClr val="00AEDE"/>
              </a:buClr>
              <a:buFont typeface="Wingdings" charset="2"/>
              <a:buChar char=""/>
            </a:pPr>
            <a:r>
              <a:rPr lang="ru-RU" sz="1400" b="0" strike="noStrike" spc="-1">
                <a:solidFill>
                  <a:srgbClr val="BFBFBF"/>
                </a:solidFill>
                <a:latin typeface="Lucida Grande"/>
              </a:rPr>
              <a:t>Edit Master text styles</a:t>
            </a:r>
            <a:endParaRPr lang="ru-RU" sz="1400" b="0" strike="noStrike" spc="-1">
              <a:solidFill>
                <a:srgbClr val="FFCD00"/>
              </a:solidFill>
              <a:latin typeface="Lucida Grande"/>
            </a:endParaRPr>
          </a:p>
        </p:txBody>
      </p:sp>
      <p:sp>
        <p:nvSpPr>
          <p:cNvPr id="50" name="CustomShape 9"/>
          <p:cNvSpPr/>
          <p:nvPr/>
        </p:nvSpPr>
        <p:spPr>
          <a:xfrm>
            <a:off x="11292480" y="6103080"/>
            <a:ext cx="910440" cy="143640"/>
          </a:xfrm>
          <a:custGeom>
            <a:avLst/>
            <a:gdLst/>
            <a:ahLst/>
            <a:cxnLst/>
            <a:rect l="l" t="t" r="r" b="b"/>
            <a:pathLst>
              <a:path w="695325" h="114300">
                <a:moveTo>
                  <a:pt x="689134" y="7144"/>
                </a:moveTo>
                <a:lnTo>
                  <a:pt x="689134" y="115729"/>
                </a:lnTo>
                <a:lnTo>
                  <a:pt x="78581" y="115729"/>
                </a:lnTo>
                <a:lnTo>
                  <a:pt x="7144" y="7144"/>
                </a:lnTo>
                <a:close/>
              </a:path>
            </a:pathLst>
          </a:custGeom>
          <a:solidFill>
            <a:srgbClr val="00AEDE"/>
          </a:solidFill>
          <a:ln w="9360">
            <a:noFill/>
          </a:ln>
        </p:spPr>
        <p:style>
          <a:lnRef idx="0">
            <a:scrgbClr r="0" g="0" b="0"/>
          </a:lnRef>
          <a:fillRef idx="0">
            <a:scrgbClr r="0" g="0" b="0"/>
          </a:fillRef>
          <a:effectRef idx="0">
            <a:scrgbClr r="0" g="0" b="0"/>
          </a:effectRef>
          <a:fontRef idx="minor"/>
        </p:style>
      </p:sp>
      <p:sp>
        <p:nvSpPr>
          <p:cNvPr id="51" name="PlaceHolder 10"/>
          <p:cNvSpPr>
            <a:spLocks noGrp="1"/>
          </p:cNvSpPr>
          <p:nvPr>
            <p:ph type="title"/>
          </p:nvPr>
        </p:nvSpPr>
        <p:spPr>
          <a:xfrm>
            <a:off x="774000" y="1033200"/>
            <a:ext cx="5055840" cy="782280"/>
          </a:xfrm>
          <a:prstGeom prst="rect">
            <a:avLst/>
          </a:prstGeom>
        </p:spPr>
        <p:txBody>
          <a:bodyPr anchor="ctr">
            <a:normAutofit/>
          </a:bodyPr>
          <a:lstStyle/>
          <a:p>
            <a:pPr>
              <a:lnSpc>
                <a:spcPct val="90000"/>
              </a:lnSpc>
            </a:pPr>
            <a:r>
              <a:rPr lang="ru-RU" sz="4000" b="1" strike="noStrike" spc="-1">
                <a:solidFill>
                  <a:srgbClr val="FFFFFF"/>
                </a:solidFill>
                <a:latin typeface="Verdana"/>
              </a:rPr>
              <a:t>COMPARISON</a:t>
            </a:r>
            <a:endParaRPr lang="ru-RU" sz="4000" b="0" strike="noStrike" spc="-1">
              <a:solidFill>
                <a:srgbClr val="000000"/>
              </a:solidFill>
              <a:latin typeface="Lucida Grande"/>
            </a:endParaRPr>
          </a:p>
        </p:txBody>
      </p:sp>
      <p:sp>
        <p:nvSpPr>
          <p:cNvPr id="52" name="PlaceHolder 11"/>
          <p:cNvSpPr>
            <a:spLocks noGrp="1"/>
          </p:cNvSpPr>
          <p:nvPr>
            <p:ph type="body"/>
          </p:nvPr>
        </p:nvSpPr>
        <p:spPr>
          <a:xfrm>
            <a:off x="774000" y="2221920"/>
            <a:ext cx="10218240" cy="665280"/>
          </a:xfrm>
          <a:prstGeom prst="rect">
            <a:avLst/>
          </a:prstGeom>
        </p:spPr>
        <p:txBody>
          <a:bodyPr>
            <a:normAutofit/>
          </a:bodyPr>
          <a:lstStyle/>
          <a:p>
            <a:pPr>
              <a:lnSpc>
                <a:spcPct val="90000"/>
              </a:lnSpc>
              <a:spcBef>
                <a:spcPts val="1001"/>
              </a:spcBef>
            </a:pPr>
            <a:r>
              <a:rPr lang="ru-RU" sz="2200" b="0" strike="noStrike" spc="-1">
                <a:solidFill>
                  <a:srgbClr val="FFCD00"/>
                </a:solidFill>
                <a:latin typeface="Lucida Grande"/>
              </a:rPr>
              <a:t>Edit master text styles</a:t>
            </a:r>
          </a:p>
        </p:txBody>
      </p:sp>
      <p:sp>
        <p:nvSpPr>
          <p:cNvPr id="53" name="CustomShape 12"/>
          <p:cNvSpPr/>
          <p:nvPr/>
        </p:nvSpPr>
        <p:spPr>
          <a:xfrm>
            <a:off x="-11160" y="1947600"/>
            <a:ext cx="5273640" cy="72720"/>
          </a:xfrm>
          <a:custGeom>
            <a:avLst/>
            <a:gdLst/>
            <a:ahLst/>
            <a:cxnLst/>
            <a:rect l="l" t="t" r="r" b="b"/>
            <a:pathLst>
              <a:path w="5056083" h="73099">
                <a:moveTo>
                  <a:pt x="9138" y="9137"/>
                </a:moveTo>
                <a:lnTo>
                  <a:pt x="9138" y="67617"/>
                </a:lnTo>
                <a:lnTo>
                  <a:pt x="5018925" y="67617"/>
                </a:lnTo>
                <a:lnTo>
                  <a:pt x="5057911" y="9137"/>
                </a:lnTo>
                <a:close/>
              </a:path>
            </a:pathLst>
          </a:custGeom>
          <a:solidFill>
            <a:srgbClr val="00AEDE">
              <a:alpha val="70000"/>
            </a:srgbClr>
          </a:solidFill>
          <a:ln w="9360">
            <a:noFill/>
          </a:ln>
        </p:spPr>
        <p:style>
          <a:lnRef idx="0">
            <a:scrgbClr r="0" g="0" b="0"/>
          </a:lnRef>
          <a:fillRef idx="0">
            <a:scrgbClr r="0" g="0" b="0"/>
          </a:fillRef>
          <a:effectRef idx="0">
            <a:scrgbClr r="0" g="0" b="0"/>
          </a:effectRef>
          <a:fontRef idx="minor"/>
        </p:style>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111F"/>
        </a:solidFill>
        <a:effectLst/>
      </p:bgPr>
    </p:bg>
    <p:spTree>
      <p:nvGrpSpPr>
        <p:cNvPr id="1" name=""/>
        <p:cNvGrpSpPr/>
        <p:nvPr/>
      </p:nvGrpSpPr>
      <p:grpSpPr>
        <a:xfrm>
          <a:off x="0" y="0"/>
          <a:ext cx="0" cy="0"/>
          <a:chOff x="0" y="0"/>
          <a:chExt cx="0" cy="0"/>
        </a:xfrm>
      </p:grpSpPr>
      <p:sp>
        <p:nvSpPr>
          <p:cNvPr id="90" name="PlaceHolder 1"/>
          <p:cNvSpPr>
            <a:spLocks noGrp="1"/>
          </p:cNvSpPr>
          <p:nvPr>
            <p:ph type="body"/>
          </p:nvPr>
        </p:nvSpPr>
        <p:spPr>
          <a:xfrm>
            <a:off x="5519880" y="0"/>
            <a:ext cx="6103440" cy="6857640"/>
          </a:xfrm>
          <a:prstGeom prst="rect">
            <a:avLst/>
          </a:prstGeom>
        </p:spPr>
        <p:txBody>
          <a:bodyPr lIns="90000" tIns="45000" rIns="90000" bIns="45000" anchor="ctr"/>
          <a:lstStyle/>
          <a:p>
            <a:pPr marL="432000" indent="-324000" algn="ctr">
              <a:lnSpc>
                <a:spcPct val="100000"/>
              </a:lnSpc>
              <a:buClr>
                <a:srgbClr val="FFFFFF"/>
              </a:buClr>
              <a:buSzPct val="45000"/>
              <a:buFont typeface="Wingdings" charset="2"/>
              <a:buChar char=""/>
            </a:pPr>
            <a:r>
              <a:rPr lang="ru-RU" sz="1400" b="0" strike="noStrike" spc="-1">
                <a:solidFill>
                  <a:srgbClr val="000000"/>
                </a:solidFill>
                <a:latin typeface="Lucida Grande"/>
              </a:rPr>
              <a:t>Click icon to add picture</a:t>
            </a:r>
            <a:endParaRPr lang="ru-RU" sz="1400" b="0" strike="noStrike" spc="-1">
              <a:solidFill>
                <a:srgbClr val="FFCD00"/>
              </a:solidFill>
              <a:latin typeface="Lucida Grande"/>
            </a:endParaRPr>
          </a:p>
        </p:txBody>
      </p:sp>
      <p:sp>
        <p:nvSpPr>
          <p:cNvPr id="91" name="PlaceHolder 2"/>
          <p:cNvSpPr>
            <a:spLocks noGrp="1"/>
          </p:cNvSpPr>
          <p:nvPr>
            <p:ph type="sldNum"/>
          </p:nvPr>
        </p:nvSpPr>
        <p:spPr>
          <a:xfrm>
            <a:off x="10730160" y="6002280"/>
            <a:ext cx="549000" cy="364680"/>
          </a:xfrm>
          <a:prstGeom prst="rect">
            <a:avLst/>
          </a:prstGeom>
        </p:spPr>
        <p:txBody>
          <a:bodyPr anchor="ctr"/>
          <a:lstStyle/>
          <a:p>
            <a:pPr algn="r">
              <a:lnSpc>
                <a:spcPct val="100000"/>
              </a:lnSpc>
            </a:pPr>
            <a:fld id="{28B05A1E-F646-40CF-AE69-9017D617A89E}" type="slidenum">
              <a:rPr lang="en-US" sz="1400" b="0" strike="noStrike" spc="-1">
                <a:solidFill>
                  <a:srgbClr val="FFCD00"/>
                </a:solidFill>
                <a:latin typeface="Lucida Grande"/>
              </a:rPr>
              <a:t>‹#›</a:t>
            </a:fld>
            <a:endParaRPr lang="en-US" sz="1400" b="0" strike="noStrike" spc="-1">
              <a:latin typeface="Times New Roman"/>
            </a:endParaRPr>
          </a:p>
        </p:txBody>
      </p:sp>
      <p:sp>
        <p:nvSpPr>
          <p:cNvPr id="92" name="PlaceHolder 3"/>
          <p:cNvSpPr>
            <a:spLocks noGrp="1"/>
          </p:cNvSpPr>
          <p:nvPr>
            <p:ph type="body"/>
          </p:nvPr>
        </p:nvSpPr>
        <p:spPr>
          <a:xfrm>
            <a:off x="774000" y="3074400"/>
            <a:ext cx="4421520" cy="2588400"/>
          </a:xfrm>
          <a:prstGeom prst="rect">
            <a:avLst/>
          </a:prstGeom>
        </p:spPr>
        <p:txBody>
          <a:bodyPr lIns="0">
            <a:normAutofit/>
          </a:bodyPr>
          <a:lstStyle/>
          <a:p>
            <a:pPr marL="180000" indent="-179640">
              <a:lnSpc>
                <a:spcPct val="90000"/>
              </a:lnSpc>
              <a:spcBef>
                <a:spcPts val="601"/>
              </a:spcBef>
              <a:buClr>
                <a:srgbClr val="00AEDE"/>
              </a:buClr>
              <a:buFont typeface="Wingdings" charset="2"/>
              <a:buChar char=""/>
            </a:pPr>
            <a:r>
              <a:rPr lang="ru-RU" sz="1400" b="0" strike="noStrike" spc="-1">
                <a:solidFill>
                  <a:srgbClr val="BFBFBF"/>
                </a:solidFill>
                <a:latin typeface="Lucida Grande"/>
              </a:rPr>
              <a:t>Edit Master text styles</a:t>
            </a:r>
            <a:endParaRPr lang="ru-RU" sz="1400" b="0" strike="noStrike" spc="-1">
              <a:solidFill>
                <a:srgbClr val="FFCD00"/>
              </a:solidFill>
              <a:latin typeface="Lucida Grande"/>
            </a:endParaRPr>
          </a:p>
        </p:txBody>
      </p:sp>
      <p:sp>
        <p:nvSpPr>
          <p:cNvPr id="93" name="PlaceHolder 4"/>
          <p:cNvSpPr>
            <a:spLocks noGrp="1"/>
          </p:cNvSpPr>
          <p:nvPr>
            <p:ph type="title"/>
          </p:nvPr>
        </p:nvSpPr>
        <p:spPr>
          <a:xfrm>
            <a:off x="774000" y="1032840"/>
            <a:ext cx="5055840" cy="782280"/>
          </a:xfrm>
          <a:prstGeom prst="rect">
            <a:avLst/>
          </a:prstGeom>
        </p:spPr>
        <p:txBody>
          <a:bodyPr anchor="ctr">
            <a:normAutofit/>
          </a:bodyPr>
          <a:lstStyle/>
          <a:p>
            <a:pPr>
              <a:lnSpc>
                <a:spcPct val="90000"/>
              </a:lnSpc>
            </a:pPr>
            <a:r>
              <a:rPr lang="ru-RU" sz="4000" b="1" strike="noStrike" spc="-1">
                <a:solidFill>
                  <a:srgbClr val="FFFFFF"/>
                </a:solidFill>
                <a:latin typeface="Verdana"/>
              </a:rPr>
              <a:t>TEXT LAYOUT 1</a:t>
            </a:r>
            <a:endParaRPr lang="ru-RU" sz="4000" b="0" strike="noStrike" spc="-1">
              <a:solidFill>
                <a:srgbClr val="000000"/>
              </a:solidFill>
              <a:latin typeface="Lucida Grande"/>
            </a:endParaRPr>
          </a:p>
        </p:txBody>
      </p:sp>
      <p:sp>
        <p:nvSpPr>
          <p:cNvPr id="94" name="PlaceHolder 5"/>
          <p:cNvSpPr>
            <a:spLocks noGrp="1"/>
          </p:cNvSpPr>
          <p:nvPr>
            <p:ph type="body"/>
          </p:nvPr>
        </p:nvSpPr>
        <p:spPr>
          <a:xfrm>
            <a:off x="774000" y="2225520"/>
            <a:ext cx="4421520" cy="748800"/>
          </a:xfrm>
          <a:prstGeom prst="rect">
            <a:avLst/>
          </a:prstGeom>
        </p:spPr>
        <p:txBody>
          <a:bodyPr>
            <a:normAutofit/>
          </a:bodyPr>
          <a:lstStyle/>
          <a:p>
            <a:pPr>
              <a:lnSpc>
                <a:spcPct val="90000"/>
              </a:lnSpc>
              <a:spcBef>
                <a:spcPts val="1001"/>
              </a:spcBef>
            </a:pPr>
            <a:r>
              <a:rPr lang="ru-RU" sz="2200" b="0" strike="noStrike" spc="-1">
                <a:solidFill>
                  <a:srgbClr val="FFCD00"/>
                </a:solidFill>
                <a:latin typeface="Lucida Grande"/>
              </a:rPr>
              <a:t>Edit master text styles</a:t>
            </a:r>
          </a:p>
        </p:txBody>
      </p:sp>
      <p:sp>
        <p:nvSpPr>
          <p:cNvPr id="95" name="CustomShape 6"/>
          <p:cNvSpPr/>
          <p:nvPr/>
        </p:nvSpPr>
        <p:spPr>
          <a:xfrm>
            <a:off x="11292480" y="6103080"/>
            <a:ext cx="910440" cy="143640"/>
          </a:xfrm>
          <a:custGeom>
            <a:avLst/>
            <a:gdLst/>
            <a:ahLst/>
            <a:cxnLst/>
            <a:rect l="l" t="t" r="r" b="b"/>
            <a:pathLst>
              <a:path w="695325" h="114300">
                <a:moveTo>
                  <a:pt x="689134" y="7144"/>
                </a:moveTo>
                <a:lnTo>
                  <a:pt x="689134" y="115729"/>
                </a:lnTo>
                <a:lnTo>
                  <a:pt x="78581" y="115729"/>
                </a:lnTo>
                <a:lnTo>
                  <a:pt x="7144" y="7144"/>
                </a:lnTo>
                <a:close/>
              </a:path>
            </a:pathLst>
          </a:custGeom>
          <a:solidFill>
            <a:srgbClr val="00AEDE"/>
          </a:solidFill>
          <a:ln w="9360">
            <a:noFill/>
          </a:ln>
        </p:spPr>
        <p:style>
          <a:lnRef idx="0">
            <a:scrgbClr r="0" g="0" b="0"/>
          </a:lnRef>
          <a:fillRef idx="0">
            <a:scrgbClr r="0" g="0" b="0"/>
          </a:fillRef>
          <a:effectRef idx="0">
            <a:scrgbClr r="0" g="0" b="0"/>
          </a:effectRef>
          <a:fontRef idx="minor"/>
        </p:style>
      </p:sp>
      <p:sp>
        <p:nvSpPr>
          <p:cNvPr id="96" name="CustomShape 7"/>
          <p:cNvSpPr/>
          <p:nvPr/>
        </p:nvSpPr>
        <p:spPr>
          <a:xfrm>
            <a:off x="-11160" y="1947600"/>
            <a:ext cx="5273640" cy="72720"/>
          </a:xfrm>
          <a:custGeom>
            <a:avLst/>
            <a:gdLst/>
            <a:ahLst/>
            <a:cxnLst/>
            <a:rect l="l" t="t" r="r" b="b"/>
            <a:pathLst>
              <a:path w="5056083" h="73099">
                <a:moveTo>
                  <a:pt x="9138" y="9137"/>
                </a:moveTo>
                <a:lnTo>
                  <a:pt x="9138" y="67617"/>
                </a:lnTo>
                <a:lnTo>
                  <a:pt x="5018925" y="67617"/>
                </a:lnTo>
                <a:lnTo>
                  <a:pt x="5057911" y="9137"/>
                </a:lnTo>
                <a:close/>
              </a:path>
            </a:pathLst>
          </a:custGeom>
          <a:solidFill>
            <a:srgbClr val="00AEDE">
              <a:alpha val="70000"/>
            </a:srgbClr>
          </a:solidFill>
          <a:ln w="9360">
            <a:noFill/>
          </a:ln>
        </p:spPr>
        <p:style>
          <a:lnRef idx="0">
            <a:scrgbClr r="0" g="0" b="0"/>
          </a:lnRef>
          <a:fillRef idx="0">
            <a:scrgbClr r="0" g="0" b="0"/>
          </a:fillRef>
          <a:effectRef idx="0">
            <a:scrgbClr r="0" g="0" b="0"/>
          </a:effectRef>
          <a:fontRef idx="minor"/>
        </p:style>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111F"/>
        </a:solidFill>
        <a:effectLst/>
      </p:bgPr>
    </p:bg>
    <p:spTree>
      <p:nvGrpSpPr>
        <p:cNvPr id="1" name=""/>
        <p:cNvGrpSpPr/>
        <p:nvPr/>
      </p:nvGrpSpPr>
      <p:grpSpPr>
        <a:xfrm>
          <a:off x="0" y="0"/>
          <a:ext cx="0" cy="0"/>
          <a:chOff x="0" y="0"/>
          <a:chExt cx="0" cy="0"/>
        </a:xfrm>
      </p:grpSpPr>
      <p:sp>
        <p:nvSpPr>
          <p:cNvPr id="133" name="PlaceHolder 1"/>
          <p:cNvSpPr>
            <a:spLocks noGrp="1"/>
          </p:cNvSpPr>
          <p:nvPr>
            <p:ph type="body"/>
          </p:nvPr>
        </p:nvSpPr>
        <p:spPr>
          <a:xfrm>
            <a:off x="0" y="404640"/>
            <a:ext cx="6108480" cy="5484600"/>
          </a:xfrm>
          <a:prstGeom prst="rect">
            <a:avLst/>
          </a:prstGeom>
        </p:spPr>
        <p:txBody>
          <a:bodyPr lIns="90000" tIns="45000" rIns="90000" bIns="45000" anchor="ctr"/>
          <a:lstStyle/>
          <a:p>
            <a:pPr marL="432000" indent="-324000" algn="ctr">
              <a:lnSpc>
                <a:spcPct val="100000"/>
              </a:lnSpc>
              <a:buClr>
                <a:srgbClr val="FFFFFF"/>
              </a:buClr>
              <a:buSzPct val="45000"/>
              <a:buFont typeface="Wingdings" charset="2"/>
              <a:buChar char=""/>
            </a:pPr>
            <a:r>
              <a:rPr lang="ru-RU" sz="1400" b="0" strike="noStrike" spc="-1">
                <a:solidFill>
                  <a:srgbClr val="000000"/>
                </a:solidFill>
                <a:latin typeface="Lucida Grande"/>
              </a:rPr>
              <a:t>Click icon to add picture</a:t>
            </a:r>
            <a:endParaRPr lang="ru-RU" sz="1400" b="0" strike="noStrike" spc="-1">
              <a:solidFill>
                <a:srgbClr val="FFCD00"/>
              </a:solidFill>
              <a:latin typeface="Lucida Grande"/>
            </a:endParaRPr>
          </a:p>
        </p:txBody>
      </p:sp>
      <p:sp>
        <p:nvSpPr>
          <p:cNvPr id="134" name="PlaceHolder 2"/>
          <p:cNvSpPr>
            <a:spLocks noGrp="1"/>
          </p:cNvSpPr>
          <p:nvPr>
            <p:ph type="sldNum"/>
          </p:nvPr>
        </p:nvSpPr>
        <p:spPr>
          <a:xfrm>
            <a:off x="10730160" y="6002280"/>
            <a:ext cx="549000" cy="364680"/>
          </a:xfrm>
          <a:prstGeom prst="rect">
            <a:avLst/>
          </a:prstGeom>
        </p:spPr>
        <p:txBody>
          <a:bodyPr anchor="ctr"/>
          <a:lstStyle/>
          <a:p>
            <a:pPr algn="r">
              <a:lnSpc>
                <a:spcPct val="100000"/>
              </a:lnSpc>
            </a:pPr>
            <a:fld id="{05608657-7112-431A-B9F6-10286646DBB9}" type="slidenum">
              <a:rPr lang="en-US" sz="1400" b="0" strike="noStrike" spc="-1">
                <a:solidFill>
                  <a:srgbClr val="FFCD00"/>
                </a:solidFill>
                <a:latin typeface="Lucida Grande"/>
              </a:rPr>
              <a:t>‹#›</a:t>
            </a:fld>
            <a:endParaRPr lang="en-US" sz="1400" b="0" strike="noStrike" spc="-1">
              <a:latin typeface="Times New Roman"/>
            </a:endParaRPr>
          </a:p>
        </p:txBody>
      </p:sp>
      <p:sp>
        <p:nvSpPr>
          <p:cNvPr id="135" name="PlaceHolder 3"/>
          <p:cNvSpPr>
            <a:spLocks noGrp="1"/>
          </p:cNvSpPr>
          <p:nvPr>
            <p:ph type="body"/>
          </p:nvPr>
        </p:nvSpPr>
        <p:spPr>
          <a:xfrm>
            <a:off x="6881040" y="3090600"/>
            <a:ext cx="4421520" cy="2588400"/>
          </a:xfrm>
          <a:prstGeom prst="rect">
            <a:avLst/>
          </a:prstGeom>
        </p:spPr>
        <p:txBody>
          <a:bodyPr lIns="0">
            <a:normAutofit/>
          </a:bodyPr>
          <a:lstStyle/>
          <a:p>
            <a:pPr marL="180000" indent="-179640">
              <a:lnSpc>
                <a:spcPct val="90000"/>
              </a:lnSpc>
              <a:spcBef>
                <a:spcPts val="601"/>
              </a:spcBef>
              <a:buClr>
                <a:srgbClr val="00AEDE"/>
              </a:buClr>
              <a:buFont typeface="Wingdings" charset="2"/>
              <a:buChar char=""/>
            </a:pPr>
            <a:r>
              <a:rPr lang="ru-RU" sz="1400" b="0" strike="noStrike" spc="-1">
                <a:solidFill>
                  <a:srgbClr val="BFBFBF"/>
                </a:solidFill>
                <a:latin typeface="Lucida Grande"/>
              </a:rPr>
              <a:t>Edit Master text styles</a:t>
            </a:r>
            <a:endParaRPr lang="ru-RU" sz="1400" b="0" strike="noStrike" spc="-1">
              <a:solidFill>
                <a:srgbClr val="FFCD00"/>
              </a:solidFill>
              <a:latin typeface="Lucida Grande"/>
            </a:endParaRPr>
          </a:p>
        </p:txBody>
      </p:sp>
      <p:sp>
        <p:nvSpPr>
          <p:cNvPr id="136" name="PlaceHolder 4"/>
          <p:cNvSpPr>
            <a:spLocks noGrp="1"/>
          </p:cNvSpPr>
          <p:nvPr>
            <p:ph type="title"/>
          </p:nvPr>
        </p:nvSpPr>
        <p:spPr>
          <a:xfrm>
            <a:off x="6881040" y="1046160"/>
            <a:ext cx="5055840" cy="782280"/>
          </a:xfrm>
          <a:prstGeom prst="rect">
            <a:avLst/>
          </a:prstGeom>
        </p:spPr>
        <p:txBody>
          <a:bodyPr anchor="ctr">
            <a:normAutofit/>
          </a:bodyPr>
          <a:lstStyle/>
          <a:p>
            <a:pPr>
              <a:lnSpc>
                <a:spcPct val="90000"/>
              </a:lnSpc>
            </a:pPr>
            <a:r>
              <a:rPr lang="ru-RU" sz="4000" b="1" strike="noStrike" spc="-1">
                <a:solidFill>
                  <a:srgbClr val="FFFFFF"/>
                </a:solidFill>
                <a:latin typeface="Verdana"/>
              </a:rPr>
              <a:t>TEXT LAYOUT 2</a:t>
            </a:r>
            <a:endParaRPr lang="ru-RU" sz="4000" b="0" strike="noStrike" spc="-1">
              <a:solidFill>
                <a:srgbClr val="000000"/>
              </a:solidFill>
              <a:latin typeface="Lucida Grande"/>
            </a:endParaRPr>
          </a:p>
        </p:txBody>
      </p:sp>
      <p:sp>
        <p:nvSpPr>
          <p:cNvPr id="137" name="PlaceHolder 5"/>
          <p:cNvSpPr>
            <a:spLocks noGrp="1"/>
          </p:cNvSpPr>
          <p:nvPr>
            <p:ph type="body"/>
          </p:nvPr>
        </p:nvSpPr>
        <p:spPr>
          <a:xfrm>
            <a:off x="6881040" y="2241360"/>
            <a:ext cx="4421520" cy="748800"/>
          </a:xfrm>
          <a:prstGeom prst="rect">
            <a:avLst/>
          </a:prstGeom>
        </p:spPr>
        <p:txBody>
          <a:bodyPr>
            <a:normAutofit/>
          </a:bodyPr>
          <a:lstStyle/>
          <a:p>
            <a:pPr>
              <a:lnSpc>
                <a:spcPct val="90000"/>
              </a:lnSpc>
              <a:spcBef>
                <a:spcPts val="1001"/>
              </a:spcBef>
            </a:pPr>
            <a:r>
              <a:rPr lang="ru-RU" sz="2200" b="0" strike="noStrike" spc="-1">
                <a:solidFill>
                  <a:srgbClr val="FFCD00"/>
                </a:solidFill>
                <a:latin typeface="Lucida Grande"/>
              </a:rPr>
              <a:t>Edit master text styles</a:t>
            </a:r>
          </a:p>
        </p:txBody>
      </p:sp>
      <p:sp>
        <p:nvSpPr>
          <p:cNvPr id="138" name="CustomShape 6"/>
          <p:cNvSpPr/>
          <p:nvPr/>
        </p:nvSpPr>
        <p:spPr>
          <a:xfrm flipH="1">
            <a:off x="6979320" y="1947600"/>
            <a:ext cx="5219640" cy="72720"/>
          </a:xfrm>
          <a:custGeom>
            <a:avLst/>
            <a:gdLst/>
            <a:ahLst/>
            <a:cxnLst/>
            <a:rect l="l" t="t" r="r" b="b"/>
            <a:pathLst>
              <a:path w="5056083" h="73099">
                <a:moveTo>
                  <a:pt x="9138" y="9137"/>
                </a:moveTo>
                <a:lnTo>
                  <a:pt x="9138" y="67617"/>
                </a:lnTo>
                <a:lnTo>
                  <a:pt x="5018925" y="67617"/>
                </a:lnTo>
                <a:lnTo>
                  <a:pt x="5057911" y="9137"/>
                </a:lnTo>
                <a:close/>
              </a:path>
            </a:pathLst>
          </a:custGeom>
          <a:solidFill>
            <a:srgbClr val="00AEDE">
              <a:alpha val="70000"/>
            </a:srgbClr>
          </a:solidFill>
          <a:ln w="9360">
            <a:noFill/>
          </a:ln>
        </p:spPr>
        <p:style>
          <a:lnRef idx="0">
            <a:scrgbClr r="0" g="0" b="0"/>
          </a:lnRef>
          <a:fillRef idx="0">
            <a:scrgbClr r="0" g="0" b="0"/>
          </a:fillRef>
          <a:effectRef idx="0">
            <a:scrgbClr r="0" g="0" b="0"/>
          </a:effectRef>
          <a:fontRef idx="minor"/>
        </p:style>
      </p:sp>
      <p:sp>
        <p:nvSpPr>
          <p:cNvPr id="139" name="CustomShape 7"/>
          <p:cNvSpPr/>
          <p:nvPr/>
        </p:nvSpPr>
        <p:spPr>
          <a:xfrm>
            <a:off x="11292480" y="6103080"/>
            <a:ext cx="910440" cy="143640"/>
          </a:xfrm>
          <a:custGeom>
            <a:avLst/>
            <a:gdLst/>
            <a:ahLst/>
            <a:cxnLst/>
            <a:rect l="l" t="t" r="r" b="b"/>
            <a:pathLst>
              <a:path w="695325" h="114300">
                <a:moveTo>
                  <a:pt x="689134" y="7144"/>
                </a:moveTo>
                <a:lnTo>
                  <a:pt x="689134" y="115729"/>
                </a:lnTo>
                <a:lnTo>
                  <a:pt x="78581" y="115729"/>
                </a:lnTo>
                <a:lnTo>
                  <a:pt x="7144" y="7144"/>
                </a:lnTo>
                <a:close/>
              </a:path>
            </a:pathLst>
          </a:custGeom>
          <a:solidFill>
            <a:srgbClr val="00AEDE"/>
          </a:solidFill>
          <a:ln w="9360">
            <a:noFill/>
          </a:ln>
        </p:spPr>
        <p:style>
          <a:lnRef idx="0">
            <a:scrgbClr r="0" g="0" b="0"/>
          </a:lnRef>
          <a:fillRef idx="0">
            <a:scrgbClr r="0" g="0" b="0"/>
          </a:fillRef>
          <a:effectRef idx="0">
            <a:scrgbClr r="0" g="0" b="0"/>
          </a:effectRef>
          <a:fontRef idx="minor"/>
        </p:style>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111F"/>
        </a:solidFill>
        <a:effectLst/>
      </p:bgPr>
    </p:bg>
    <p:spTree>
      <p:nvGrpSpPr>
        <p:cNvPr id="1" name=""/>
        <p:cNvGrpSpPr/>
        <p:nvPr/>
      </p:nvGrpSpPr>
      <p:grpSpPr>
        <a:xfrm>
          <a:off x="0" y="0"/>
          <a:ext cx="0" cy="0"/>
          <a:chOff x="0" y="0"/>
          <a:chExt cx="0" cy="0"/>
        </a:xfrm>
      </p:grpSpPr>
      <p:grpSp>
        <p:nvGrpSpPr>
          <p:cNvPr id="176" name="Group 1"/>
          <p:cNvGrpSpPr/>
          <p:nvPr/>
        </p:nvGrpSpPr>
        <p:grpSpPr>
          <a:xfrm>
            <a:off x="-12600" y="-12600"/>
            <a:ext cx="12216960" cy="6883200"/>
            <a:chOff x="-12600" y="-12600"/>
            <a:chExt cx="12216960" cy="6883200"/>
          </a:xfrm>
        </p:grpSpPr>
        <p:sp>
          <p:nvSpPr>
            <p:cNvPr id="177" name="CustomShape 2"/>
            <p:cNvSpPr/>
            <p:nvPr/>
          </p:nvSpPr>
          <p:spPr>
            <a:xfrm>
              <a:off x="-12600" y="-12600"/>
              <a:ext cx="12216960" cy="6883200"/>
            </a:xfrm>
            <a:custGeom>
              <a:avLst/>
              <a:gdLst/>
              <a:ahLst/>
              <a:cxnLst/>
              <a:rect l="l" t="t" r="r" b="b"/>
              <a:pathLst>
                <a:path w="12217400" h="6883400">
                  <a:moveTo>
                    <a:pt x="12700" y="12700"/>
                  </a:moveTo>
                  <a:lnTo>
                    <a:pt x="12700" y="6870700"/>
                  </a:lnTo>
                  <a:lnTo>
                    <a:pt x="12205970" y="6870700"/>
                  </a:lnTo>
                  <a:lnTo>
                    <a:pt x="12205970" y="12700"/>
                  </a:lnTo>
                  <a:lnTo>
                    <a:pt x="12700" y="12700"/>
                  </a:lnTo>
                  <a:close/>
                </a:path>
              </a:pathLst>
            </a:custGeom>
            <a:solidFill>
              <a:srgbClr val="00111F"/>
            </a:solidFill>
            <a:ln w="12600">
              <a:noFill/>
            </a:ln>
          </p:spPr>
          <p:style>
            <a:lnRef idx="0">
              <a:scrgbClr r="0" g="0" b="0"/>
            </a:lnRef>
            <a:fillRef idx="0">
              <a:scrgbClr r="0" g="0" b="0"/>
            </a:fillRef>
            <a:effectRef idx="0">
              <a:scrgbClr r="0" g="0" b="0"/>
            </a:effectRef>
            <a:fontRef idx="minor"/>
          </p:style>
        </p:sp>
        <p:sp>
          <p:nvSpPr>
            <p:cNvPr id="178" name="CustomShape 3"/>
            <p:cNvSpPr/>
            <p:nvPr/>
          </p:nvSpPr>
          <p:spPr>
            <a:xfrm>
              <a:off x="4178160" y="-12600"/>
              <a:ext cx="7289280" cy="6883200"/>
            </a:xfrm>
            <a:custGeom>
              <a:avLst/>
              <a:gdLst/>
              <a:ahLst/>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rgbClr val="00AEDE">
                <a:alpha val="15000"/>
              </a:srgbClr>
            </a:solidFill>
            <a:ln w="12600">
              <a:noFill/>
            </a:ln>
          </p:spPr>
          <p:style>
            <a:lnRef idx="0">
              <a:scrgbClr r="0" g="0" b="0"/>
            </a:lnRef>
            <a:fillRef idx="0">
              <a:scrgbClr r="0" g="0" b="0"/>
            </a:fillRef>
            <a:effectRef idx="0">
              <a:scrgbClr r="0" g="0" b="0"/>
            </a:effectRef>
            <a:fontRef idx="minor"/>
          </p:style>
        </p:sp>
      </p:grpSp>
      <p:sp>
        <p:nvSpPr>
          <p:cNvPr id="179" name="PlaceHolder 4"/>
          <p:cNvSpPr>
            <a:spLocks noGrp="1"/>
          </p:cNvSpPr>
          <p:nvPr>
            <p:ph type="sldNum"/>
          </p:nvPr>
        </p:nvSpPr>
        <p:spPr>
          <a:xfrm>
            <a:off x="10730160" y="6002280"/>
            <a:ext cx="549000" cy="364680"/>
          </a:xfrm>
          <a:prstGeom prst="rect">
            <a:avLst/>
          </a:prstGeom>
        </p:spPr>
        <p:txBody>
          <a:bodyPr anchor="ctr"/>
          <a:lstStyle/>
          <a:p>
            <a:pPr algn="r">
              <a:lnSpc>
                <a:spcPct val="100000"/>
              </a:lnSpc>
            </a:pPr>
            <a:fld id="{6B0DF476-4872-4565-A8FB-20435AE54650}" type="slidenum">
              <a:rPr lang="en-US" sz="1400" b="0" strike="noStrike" spc="-1">
                <a:solidFill>
                  <a:srgbClr val="FFCD00"/>
                </a:solidFill>
                <a:latin typeface="Lucida Grande"/>
              </a:rPr>
              <a:t>‹#›</a:t>
            </a:fld>
            <a:endParaRPr lang="en-US" sz="1400" b="0" strike="noStrike" spc="-1">
              <a:latin typeface="Times New Roman"/>
            </a:endParaRPr>
          </a:p>
        </p:txBody>
      </p:sp>
      <p:sp>
        <p:nvSpPr>
          <p:cNvPr id="180" name="CustomShape 5"/>
          <p:cNvSpPr/>
          <p:nvPr/>
        </p:nvSpPr>
        <p:spPr>
          <a:xfrm>
            <a:off x="11292480" y="6103080"/>
            <a:ext cx="910440" cy="143640"/>
          </a:xfrm>
          <a:custGeom>
            <a:avLst/>
            <a:gdLst/>
            <a:ahLst/>
            <a:cxnLst/>
            <a:rect l="l" t="t" r="r" b="b"/>
            <a:pathLst>
              <a:path w="695325" h="114300">
                <a:moveTo>
                  <a:pt x="689134" y="7144"/>
                </a:moveTo>
                <a:lnTo>
                  <a:pt x="689134" y="115729"/>
                </a:lnTo>
                <a:lnTo>
                  <a:pt x="78581" y="115729"/>
                </a:lnTo>
                <a:lnTo>
                  <a:pt x="7144" y="7144"/>
                </a:lnTo>
                <a:close/>
              </a:path>
            </a:pathLst>
          </a:custGeom>
          <a:solidFill>
            <a:srgbClr val="00AEDE"/>
          </a:solidFill>
          <a:ln w="9360">
            <a:noFill/>
          </a:ln>
        </p:spPr>
        <p:style>
          <a:lnRef idx="0">
            <a:scrgbClr r="0" g="0" b="0"/>
          </a:lnRef>
          <a:fillRef idx="0">
            <a:scrgbClr r="0" g="0" b="0"/>
          </a:fillRef>
          <a:effectRef idx="0">
            <a:scrgbClr r="0" g="0" b="0"/>
          </a:effectRef>
          <a:fontRef idx="minor"/>
        </p:style>
      </p:sp>
      <p:sp>
        <p:nvSpPr>
          <p:cNvPr id="181" name="PlaceHolder 6"/>
          <p:cNvSpPr>
            <a:spLocks noGrp="1"/>
          </p:cNvSpPr>
          <p:nvPr>
            <p:ph type="title"/>
          </p:nvPr>
        </p:nvSpPr>
        <p:spPr>
          <a:xfrm>
            <a:off x="774000" y="1317240"/>
            <a:ext cx="2825280" cy="1523880"/>
          </a:xfrm>
          <a:prstGeom prst="rect">
            <a:avLst/>
          </a:prstGeom>
        </p:spPr>
        <p:txBody>
          <a:bodyPr anchor="ctr">
            <a:normAutofit/>
          </a:bodyPr>
          <a:lstStyle/>
          <a:p>
            <a:pPr>
              <a:lnSpc>
                <a:spcPct val="90000"/>
              </a:lnSpc>
            </a:pPr>
            <a:r>
              <a:rPr lang="ru-RU" sz="4000" b="1" strike="noStrike" spc="-1">
                <a:solidFill>
                  <a:srgbClr val="FFFFFF"/>
                </a:solidFill>
                <a:latin typeface="Verdana"/>
              </a:rPr>
              <a:t>TABLE</a:t>
            </a:r>
            <a:r>
              <a:t/>
            </a:r>
            <a:br/>
            <a:r>
              <a:rPr lang="ru-RU" sz="4000" b="1" strike="noStrike" spc="-1">
                <a:solidFill>
                  <a:srgbClr val="FFFFFF"/>
                </a:solidFill>
                <a:latin typeface="Verdana"/>
              </a:rPr>
              <a:t>SLIDE</a:t>
            </a:r>
            <a:endParaRPr lang="ru-RU" sz="4000" b="0" strike="noStrike" spc="-1">
              <a:solidFill>
                <a:srgbClr val="000000"/>
              </a:solidFill>
              <a:latin typeface="Lucida Grande"/>
            </a:endParaRPr>
          </a:p>
        </p:txBody>
      </p:sp>
      <p:sp>
        <p:nvSpPr>
          <p:cNvPr id="182" name="PlaceHolder 7"/>
          <p:cNvSpPr>
            <a:spLocks noGrp="1"/>
          </p:cNvSpPr>
          <p:nvPr>
            <p:ph type="body"/>
          </p:nvPr>
        </p:nvSpPr>
        <p:spPr>
          <a:xfrm>
            <a:off x="774000" y="3198240"/>
            <a:ext cx="2825280" cy="2154240"/>
          </a:xfrm>
          <a:prstGeom prst="rect">
            <a:avLst/>
          </a:prstGeom>
        </p:spPr>
        <p:txBody>
          <a:bodyPr>
            <a:normAutofit/>
          </a:bodyPr>
          <a:lstStyle/>
          <a:p>
            <a:pPr marL="432000" indent="-324000">
              <a:lnSpc>
                <a:spcPct val="90000"/>
              </a:lnSpc>
              <a:spcBef>
                <a:spcPts val="1001"/>
              </a:spcBef>
              <a:buClr>
                <a:srgbClr val="FFFFFF"/>
              </a:buClr>
              <a:buSzPct val="45000"/>
              <a:buFont typeface="Wingdings" charset="2"/>
              <a:buChar char=""/>
            </a:pPr>
            <a:r>
              <a:rPr lang="ru-RU" sz="2200" b="0" strike="noStrike" spc="-1">
                <a:solidFill>
                  <a:srgbClr val="FFCD00"/>
                </a:solidFill>
                <a:latin typeface="Lucida Grande"/>
              </a:rPr>
              <a:t>Edit master text styles</a:t>
            </a:r>
          </a:p>
        </p:txBody>
      </p:sp>
      <p:sp>
        <p:nvSpPr>
          <p:cNvPr id="183" name="CustomShape 8"/>
          <p:cNvSpPr/>
          <p:nvPr/>
        </p:nvSpPr>
        <p:spPr>
          <a:xfrm>
            <a:off x="-11160" y="2899800"/>
            <a:ext cx="2627640" cy="72720"/>
          </a:xfrm>
          <a:custGeom>
            <a:avLst/>
            <a:gdLst/>
            <a:ahLst/>
            <a:cxnLst/>
            <a:rect l="l" t="t" r="r" b="b"/>
            <a:pathLst>
              <a:path w="5056083" h="73099">
                <a:moveTo>
                  <a:pt x="9138" y="9137"/>
                </a:moveTo>
                <a:lnTo>
                  <a:pt x="9138" y="67617"/>
                </a:lnTo>
                <a:lnTo>
                  <a:pt x="5018925" y="67617"/>
                </a:lnTo>
                <a:lnTo>
                  <a:pt x="5057911" y="9137"/>
                </a:lnTo>
                <a:close/>
              </a:path>
            </a:pathLst>
          </a:custGeom>
          <a:solidFill>
            <a:srgbClr val="00AEDE">
              <a:alpha val="70000"/>
            </a:srgbClr>
          </a:solidFill>
          <a:ln w="9360">
            <a:noFill/>
          </a:ln>
        </p:spPr>
        <p:style>
          <a:lnRef idx="0">
            <a:scrgbClr r="0" g="0" b="0"/>
          </a:lnRef>
          <a:fillRef idx="0">
            <a:scrgbClr r="0" g="0" b="0"/>
          </a:fillRef>
          <a:effectRef idx="0">
            <a:scrgbClr r="0" g="0" b="0"/>
          </a:effectRef>
          <a:fontRef idx="minor"/>
        </p:style>
      </p:sp>
      <p:sp>
        <p:nvSpPr>
          <p:cNvPr id="184" name="PlaceHolder 9"/>
          <p:cNvSpPr>
            <a:spLocks noGrp="1"/>
          </p:cNvSpPr>
          <p:nvPr>
            <p:ph type="body"/>
          </p:nvPr>
        </p:nvSpPr>
        <p:spPr>
          <a:xfrm>
            <a:off x="4715640" y="1591560"/>
            <a:ext cx="6560640" cy="3760560"/>
          </a:xfrm>
          <a:prstGeom prst="rect">
            <a:avLst/>
          </a:prstGeom>
        </p:spPr>
        <p:txBody>
          <a:bodyPr lIns="90000" tIns="45000" rIns="90000" bIns="45000" anchor="ctr">
            <a:normAutofit/>
          </a:bodyPr>
          <a:lstStyle/>
          <a:p>
            <a:pPr algn="ctr">
              <a:lnSpc>
                <a:spcPct val="100000"/>
              </a:lnSpc>
            </a:pPr>
            <a:r>
              <a:rPr lang="ru-RU" sz="1600" b="0" strike="noStrike" spc="-1">
                <a:solidFill>
                  <a:srgbClr val="808080"/>
                </a:solidFill>
                <a:latin typeface="Lucida Grande"/>
              </a:rPr>
              <a:t>Click icon to add table</a:t>
            </a:r>
            <a:endParaRPr lang="ru-RU" sz="1600" b="0" strike="noStrike" spc="-1">
              <a:solidFill>
                <a:srgbClr val="FFCD00"/>
              </a:solidFill>
              <a:latin typeface="Lucida Grande"/>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111F"/>
        </a:solidFill>
        <a:effectLst/>
      </p:bgPr>
    </p:bg>
    <p:spTree>
      <p:nvGrpSpPr>
        <p:cNvPr id="1" name=""/>
        <p:cNvGrpSpPr/>
        <p:nvPr/>
      </p:nvGrpSpPr>
      <p:grpSpPr>
        <a:xfrm>
          <a:off x="0" y="0"/>
          <a:ext cx="0" cy="0"/>
          <a:chOff x="0" y="0"/>
          <a:chExt cx="0" cy="0"/>
        </a:xfrm>
      </p:grpSpPr>
      <p:sp>
        <p:nvSpPr>
          <p:cNvPr id="221" name="PlaceHolder 1"/>
          <p:cNvSpPr>
            <a:spLocks noGrp="1"/>
          </p:cNvSpPr>
          <p:nvPr>
            <p:ph type="body"/>
          </p:nvPr>
        </p:nvSpPr>
        <p:spPr>
          <a:xfrm>
            <a:off x="0" y="0"/>
            <a:ext cx="9155160" cy="6857640"/>
          </a:xfrm>
          <a:prstGeom prst="rect">
            <a:avLst/>
          </a:prstGeom>
        </p:spPr>
        <p:txBody>
          <a:bodyPr lIns="90000" tIns="45000" rIns="90000" bIns="45000" anchor="ctr"/>
          <a:lstStyle/>
          <a:p>
            <a:pPr marL="432000" indent="-324000" algn="ctr">
              <a:lnSpc>
                <a:spcPct val="100000"/>
              </a:lnSpc>
              <a:buClr>
                <a:srgbClr val="FFFFFF"/>
              </a:buClr>
              <a:buSzPct val="45000"/>
              <a:buFont typeface="Wingdings" charset="2"/>
              <a:buChar char=""/>
            </a:pPr>
            <a:r>
              <a:rPr lang="ru-RU" sz="1400" b="0" strike="noStrike" spc="-1">
                <a:solidFill>
                  <a:srgbClr val="000000"/>
                </a:solidFill>
                <a:latin typeface="Lucida Grande"/>
              </a:rPr>
              <a:t>Click icon to add picture</a:t>
            </a:r>
            <a:endParaRPr lang="ru-RU" sz="1400" b="0" strike="noStrike" spc="-1">
              <a:solidFill>
                <a:srgbClr val="FFCD00"/>
              </a:solidFill>
              <a:latin typeface="Lucida Grande"/>
            </a:endParaRPr>
          </a:p>
        </p:txBody>
      </p:sp>
      <p:sp>
        <p:nvSpPr>
          <p:cNvPr id="222" name="CustomShape 2"/>
          <p:cNvSpPr/>
          <p:nvPr/>
        </p:nvSpPr>
        <p:spPr>
          <a:xfrm flipH="1">
            <a:off x="9004320" y="3285720"/>
            <a:ext cx="3191040" cy="145800"/>
          </a:xfrm>
          <a:custGeom>
            <a:avLst/>
            <a:gdLst/>
            <a:ahLst/>
            <a:cxnLst/>
            <a:rect l="l" t="t" r="r" b="b"/>
            <a:pathLst>
              <a:path w="2800350" h="114300">
                <a:moveTo>
                  <a:pt x="7144" y="7144"/>
                </a:moveTo>
                <a:lnTo>
                  <a:pt x="7144" y="115729"/>
                </a:lnTo>
                <a:lnTo>
                  <a:pt x="2726531" y="115729"/>
                </a:lnTo>
                <a:lnTo>
                  <a:pt x="2797969" y="7144"/>
                </a:lnTo>
                <a:close/>
              </a:path>
            </a:pathLst>
          </a:custGeom>
          <a:solidFill>
            <a:srgbClr val="00AEDE">
              <a:alpha val="70000"/>
            </a:srgbClr>
          </a:solid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1800" b="0" strike="noStrike" spc="-1">
                <a:solidFill>
                  <a:srgbClr val="000000"/>
                </a:solidFill>
                <a:latin typeface="Lucida Grande"/>
              </a:rPr>
              <a:t> </a:t>
            </a:r>
            <a:endParaRPr lang="en-US" sz="1800" b="0" strike="noStrike" spc="-1">
              <a:latin typeface="Arial"/>
            </a:endParaRPr>
          </a:p>
        </p:txBody>
      </p:sp>
      <p:sp>
        <p:nvSpPr>
          <p:cNvPr id="223" name="PlaceHolder 3"/>
          <p:cNvSpPr>
            <a:spLocks noGrp="1"/>
          </p:cNvSpPr>
          <p:nvPr>
            <p:ph type="title"/>
          </p:nvPr>
        </p:nvSpPr>
        <p:spPr>
          <a:xfrm>
            <a:off x="7192440" y="973440"/>
            <a:ext cx="4183560" cy="2280960"/>
          </a:xfrm>
          <a:prstGeom prst="rect">
            <a:avLst/>
          </a:prstGeom>
        </p:spPr>
        <p:txBody>
          <a:bodyPr anchor="ctr"/>
          <a:lstStyle/>
          <a:p>
            <a:pPr algn="r">
              <a:lnSpc>
                <a:spcPct val="90000"/>
              </a:lnSpc>
            </a:pPr>
            <a:r>
              <a:rPr lang="ru-RU" sz="7000" b="1" strike="noStrike" spc="-1">
                <a:solidFill>
                  <a:srgbClr val="FFFFFF"/>
                </a:solidFill>
                <a:latin typeface="Verdana"/>
              </a:rPr>
              <a:t>THANK</a:t>
            </a:r>
            <a:r>
              <a:t/>
            </a:r>
            <a:br/>
            <a:r>
              <a:rPr lang="ru-RU" sz="7000" b="1" strike="noStrike" spc="-1">
                <a:solidFill>
                  <a:srgbClr val="FFFFFF"/>
                </a:solidFill>
                <a:latin typeface="Verdana"/>
              </a:rPr>
              <a:t>YOU!</a:t>
            </a:r>
            <a:endParaRPr lang="ru-RU" sz="7000" b="0" strike="noStrike" spc="-1">
              <a:solidFill>
                <a:srgbClr val="000000"/>
              </a:solidFill>
              <a:latin typeface="Lucida Grande"/>
            </a:endParaRPr>
          </a:p>
        </p:txBody>
      </p:sp>
      <p:sp>
        <p:nvSpPr>
          <p:cNvPr id="224" name="PlaceHolder 4"/>
          <p:cNvSpPr>
            <a:spLocks noGrp="1"/>
          </p:cNvSpPr>
          <p:nvPr>
            <p:ph type="body"/>
          </p:nvPr>
        </p:nvSpPr>
        <p:spPr>
          <a:xfrm>
            <a:off x="8240400" y="3675600"/>
            <a:ext cx="3135240" cy="1101600"/>
          </a:xfrm>
          <a:prstGeom prst="rect">
            <a:avLst/>
          </a:prstGeom>
        </p:spPr>
        <p:txBody>
          <a:bodyPr/>
          <a:lstStyle/>
          <a:p>
            <a:pPr algn="r">
              <a:lnSpc>
                <a:spcPct val="90000"/>
              </a:lnSpc>
              <a:spcBef>
                <a:spcPts val="1001"/>
              </a:spcBef>
            </a:pPr>
            <a:r>
              <a:rPr lang="ru-RU" sz="3500" b="0" strike="noStrike" spc="-1">
                <a:solidFill>
                  <a:srgbClr val="FFCD00"/>
                </a:solidFill>
                <a:latin typeface="Lucida Grande"/>
              </a:rPr>
              <a:t>Alexander</a:t>
            </a:r>
            <a:r>
              <a:t/>
            </a:r>
            <a:br/>
            <a:r>
              <a:rPr lang="ru-RU" sz="3500" b="0" strike="noStrike" spc="-1">
                <a:solidFill>
                  <a:srgbClr val="FFCD00"/>
                </a:solidFill>
                <a:latin typeface="Lucida Grande"/>
              </a:rPr>
              <a:t>Martensson</a:t>
            </a:r>
          </a:p>
        </p:txBody>
      </p:sp>
      <p:sp>
        <p:nvSpPr>
          <p:cNvPr id="225" name="PlaceHolder 5"/>
          <p:cNvSpPr>
            <a:spLocks noGrp="1"/>
          </p:cNvSpPr>
          <p:nvPr>
            <p:ph type="body"/>
          </p:nvPr>
        </p:nvSpPr>
        <p:spPr>
          <a:xfrm>
            <a:off x="7008840" y="5019120"/>
            <a:ext cx="4367160" cy="474120"/>
          </a:xfrm>
          <a:prstGeom prst="rect">
            <a:avLst/>
          </a:prstGeom>
        </p:spPr>
        <p:txBody>
          <a:bodyPr/>
          <a:lstStyle/>
          <a:p>
            <a:pPr algn="r">
              <a:lnSpc>
                <a:spcPct val="90000"/>
              </a:lnSpc>
              <a:spcBef>
                <a:spcPts val="1001"/>
              </a:spcBef>
            </a:pPr>
            <a:r>
              <a:rPr lang="ru-RU" sz="2200" b="0" strike="noStrike" spc="-1">
                <a:solidFill>
                  <a:srgbClr val="FFFFFF"/>
                </a:solidFill>
                <a:latin typeface="Lucida Grande"/>
              </a:rPr>
              <a:t>678-555-0128</a:t>
            </a:r>
            <a:endParaRPr lang="ru-RU" sz="2200" b="0" strike="noStrike" spc="-1">
              <a:solidFill>
                <a:srgbClr val="FFCD00"/>
              </a:solidFill>
              <a:latin typeface="Lucida Grande"/>
            </a:endParaRPr>
          </a:p>
        </p:txBody>
      </p:sp>
      <p:sp>
        <p:nvSpPr>
          <p:cNvPr id="226" name="PlaceHolder 6"/>
          <p:cNvSpPr>
            <a:spLocks noGrp="1"/>
          </p:cNvSpPr>
          <p:nvPr>
            <p:ph type="body"/>
          </p:nvPr>
        </p:nvSpPr>
        <p:spPr>
          <a:xfrm>
            <a:off x="7008840" y="4806000"/>
            <a:ext cx="4367160" cy="287640"/>
          </a:xfrm>
          <a:prstGeom prst="rect">
            <a:avLst/>
          </a:prstGeom>
        </p:spPr>
        <p:txBody>
          <a:bodyPr/>
          <a:lstStyle/>
          <a:p>
            <a:pPr algn="r">
              <a:lnSpc>
                <a:spcPct val="90000"/>
              </a:lnSpc>
              <a:spcBef>
                <a:spcPts val="1001"/>
              </a:spcBef>
            </a:pPr>
            <a:r>
              <a:rPr lang="ru-RU" sz="1400" b="0" strike="noStrike" spc="-1">
                <a:solidFill>
                  <a:srgbClr val="00AEDE"/>
                </a:solidFill>
                <a:latin typeface="Lucida Grande"/>
              </a:rPr>
              <a:t>Phone</a:t>
            </a:r>
            <a:endParaRPr lang="ru-RU" sz="1400" b="0" strike="noStrike" spc="-1">
              <a:solidFill>
                <a:srgbClr val="FFCD00"/>
              </a:solidFill>
              <a:latin typeface="Lucida Grande"/>
            </a:endParaRPr>
          </a:p>
        </p:txBody>
      </p:sp>
      <p:sp>
        <p:nvSpPr>
          <p:cNvPr id="227" name="PlaceHolder 7"/>
          <p:cNvSpPr>
            <a:spLocks noGrp="1"/>
          </p:cNvSpPr>
          <p:nvPr>
            <p:ph type="body"/>
          </p:nvPr>
        </p:nvSpPr>
        <p:spPr>
          <a:xfrm>
            <a:off x="5455800" y="5685840"/>
            <a:ext cx="5920200" cy="474120"/>
          </a:xfrm>
          <a:prstGeom prst="rect">
            <a:avLst/>
          </a:prstGeom>
        </p:spPr>
        <p:txBody>
          <a:bodyPr/>
          <a:lstStyle/>
          <a:p>
            <a:pPr algn="r">
              <a:lnSpc>
                <a:spcPct val="90000"/>
              </a:lnSpc>
              <a:spcBef>
                <a:spcPts val="1001"/>
              </a:spcBef>
            </a:pPr>
            <a:r>
              <a:rPr lang="ru-RU" sz="2200" b="0" strike="noStrike" spc="-1">
                <a:solidFill>
                  <a:srgbClr val="FFFFFF"/>
                </a:solidFill>
                <a:latin typeface="Lucida Grande"/>
              </a:rPr>
              <a:t>martensson@example.com</a:t>
            </a:r>
            <a:endParaRPr lang="ru-RU" sz="2200" b="0" strike="noStrike" spc="-1">
              <a:solidFill>
                <a:srgbClr val="FFCD00"/>
              </a:solidFill>
              <a:latin typeface="Lucida Grande"/>
            </a:endParaRPr>
          </a:p>
        </p:txBody>
      </p:sp>
      <p:sp>
        <p:nvSpPr>
          <p:cNvPr id="228" name="PlaceHolder 8"/>
          <p:cNvSpPr>
            <a:spLocks noGrp="1"/>
          </p:cNvSpPr>
          <p:nvPr>
            <p:ph type="body"/>
          </p:nvPr>
        </p:nvSpPr>
        <p:spPr>
          <a:xfrm>
            <a:off x="7008840" y="5465880"/>
            <a:ext cx="4367160" cy="287640"/>
          </a:xfrm>
          <a:prstGeom prst="rect">
            <a:avLst/>
          </a:prstGeom>
        </p:spPr>
        <p:txBody>
          <a:bodyPr/>
          <a:lstStyle/>
          <a:p>
            <a:pPr algn="r">
              <a:lnSpc>
                <a:spcPct val="90000"/>
              </a:lnSpc>
              <a:spcBef>
                <a:spcPts val="1001"/>
              </a:spcBef>
            </a:pPr>
            <a:r>
              <a:rPr lang="ru-RU" sz="1400" b="0" strike="noStrike" spc="-1">
                <a:solidFill>
                  <a:srgbClr val="00AEDE"/>
                </a:solidFill>
                <a:latin typeface="Lucida Grande"/>
              </a:rPr>
              <a:t>Email</a:t>
            </a:r>
            <a:endParaRPr lang="ru-RU" sz="1400" b="0" strike="noStrike" spc="-1">
              <a:solidFill>
                <a:srgbClr val="FFCD00"/>
              </a:solidFill>
              <a:latin typeface="Lucida Grande"/>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5.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25.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5.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mailto:sstenger@stlouisco.com" TargetMode="External"/><Relationship Id="rId7" Type="http://schemas.openxmlformats.org/officeDocument/2006/relationships/hyperlink" Target="mailto:wagner@house.gov" TargetMode="External"/><Relationship Id="rId2" Type="http://schemas.openxmlformats.org/officeDocument/2006/relationships/image" Target="../media/image26.jpeg"/><Relationship Id="rId1" Type="http://schemas.openxmlformats.org/officeDocument/2006/relationships/slideLayout" Target="../slideLayouts/slideLayout37.xml"/><Relationship Id="rId6" Type="http://schemas.openxmlformats.org/officeDocument/2006/relationships/hyperlink" Target="mailto:Andrew.Koenig@senate.mo.gov" TargetMode="External"/><Relationship Id="rId5" Type="http://schemas.openxmlformats.org/officeDocument/2006/relationships/hyperlink" Target="mailto:tfitch@stlouisco.com" TargetMode="External"/><Relationship Id="rId4" Type="http://schemas.openxmlformats.org/officeDocument/2006/relationships/hyperlink" Target="mailto:mharder@stlouisco.com"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 name="Picture Placeholder 18"/>
          <p:cNvPicPr/>
          <p:nvPr/>
        </p:nvPicPr>
        <p:blipFill>
          <a:blip r:embed="rId2"/>
          <a:stretch/>
        </p:blipFill>
        <p:spPr>
          <a:xfrm>
            <a:off x="3033360" y="293400"/>
            <a:ext cx="9155160" cy="6270840"/>
          </a:xfrm>
          <a:prstGeom prst="rect">
            <a:avLst/>
          </a:prstGeom>
          <a:ln>
            <a:noFill/>
          </a:ln>
        </p:spPr>
      </p:pic>
      <p:sp>
        <p:nvSpPr>
          <p:cNvPr id="266" name="TextShape 1"/>
          <p:cNvSpPr txBox="1"/>
          <p:nvPr/>
        </p:nvSpPr>
        <p:spPr>
          <a:xfrm>
            <a:off x="431280" y="594360"/>
            <a:ext cx="10510560" cy="2280960"/>
          </a:xfrm>
          <a:prstGeom prst="rect">
            <a:avLst/>
          </a:prstGeom>
          <a:noFill/>
          <a:ln>
            <a:noFill/>
          </a:ln>
        </p:spPr>
        <p:txBody>
          <a:bodyPr anchor="ctr"/>
          <a:lstStyle/>
          <a:p>
            <a:pPr>
              <a:lnSpc>
                <a:spcPct val="90000"/>
              </a:lnSpc>
            </a:pPr>
            <a:r>
              <a:rPr lang="ru-RU" sz="7000" b="1" strike="noStrike" spc="-1">
                <a:solidFill>
                  <a:srgbClr val="FFFFFF"/>
                </a:solidFill>
                <a:latin typeface="Verdana"/>
              </a:rPr>
              <a:t>City-County Merger Informational Meeting</a:t>
            </a:r>
            <a:endParaRPr lang="ru-RU" sz="7000" b="0" strike="noStrike" spc="-1">
              <a:solidFill>
                <a:srgbClr val="000000"/>
              </a:solidFill>
              <a:latin typeface="Lucida Grande"/>
            </a:endParaRPr>
          </a:p>
        </p:txBody>
      </p:sp>
      <p:sp>
        <p:nvSpPr>
          <p:cNvPr id="267" name="TextShape 2"/>
          <p:cNvSpPr txBox="1"/>
          <p:nvPr/>
        </p:nvSpPr>
        <p:spPr>
          <a:xfrm>
            <a:off x="431280" y="3773520"/>
            <a:ext cx="10090080" cy="1101600"/>
          </a:xfrm>
          <a:prstGeom prst="rect">
            <a:avLst/>
          </a:prstGeom>
          <a:noFill/>
          <a:ln>
            <a:noFill/>
          </a:ln>
        </p:spPr>
        <p:txBody>
          <a:bodyPr/>
          <a:lstStyle/>
          <a:p>
            <a:pPr>
              <a:lnSpc>
                <a:spcPct val="90000"/>
              </a:lnSpc>
              <a:spcBef>
                <a:spcPts val="1001"/>
              </a:spcBef>
            </a:pPr>
            <a:r>
              <a:rPr lang="ru-RU" sz="3500" b="0" strike="noStrike" spc="-1">
                <a:solidFill>
                  <a:srgbClr val="FFCD00"/>
                </a:solidFill>
                <a:latin typeface="Lucida Grande"/>
              </a:rPr>
              <a:t>Impact </a:t>
            </a:r>
          </a:p>
          <a:p>
            <a:pPr>
              <a:lnSpc>
                <a:spcPct val="90000"/>
              </a:lnSpc>
              <a:spcBef>
                <a:spcPts val="1001"/>
              </a:spcBef>
            </a:pPr>
            <a:r>
              <a:rPr lang="ru-RU" sz="3500" b="0" strike="noStrike" spc="-1">
                <a:solidFill>
                  <a:srgbClr val="FFCD00"/>
                </a:solidFill>
                <a:latin typeface="Lucida Grande"/>
              </a:rPr>
              <a:t>on Ellisville</a:t>
            </a:r>
          </a:p>
        </p:txBody>
      </p:sp>
      <p:sp>
        <p:nvSpPr>
          <p:cNvPr id="268" name="TextShape 3"/>
          <p:cNvSpPr txBox="1"/>
          <p:nvPr/>
        </p:nvSpPr>
        <p:spPr>
          <a:xfrm>
            <a:off x="431280" y="5105520"/>
            <a:ext cx="4367160" cy="324000"/>
          </a:xfrm>
          <a:prstGeom prst="rect">
            <a:avLst/>
          </a:prstGeom>
          <a:noFill/>
          <a:ln>
            <a:noFill/>
          </a:ln>
        </p:spPr>
        <p:txBody>
          <a:bodyPr/>
          <a:lstStyle/>
          <a:p>
            <a:pPr>
              <a:lnSpc>
                <a:spcPct val="90000"/>
              </a:lnSpc>
              <a:spcBef>
                <a:spcPts val="1001"/>
              </a:spcBef>
            </a:pPr>
            <a:r>
              <a:rPr lang="ru-RU" sz="2200" b="0" strike="noStrike" spc="-1">
                <a:solidFill>
                  <a:srgbClr val="00AEDE"/>
                </a:solidFill>
                <a:latin typeface="Lucida Grande"/>
              </a:rPr>
              <a:t>March</a:t>
            </a:r>
            <a:endParaRPr lang="ru-RU" sz="2200" b="0" strike="noStrike" spc="-1">
              <a:solidFill>
                <a:srgbClr val="FFCD00"/>
              </a:solidFill>
              <a:latin typeface="Lucida Grande"/>
            </a:endParaRPr>
          </a:p>
        </p:txBody>
      </p:sp>
      <p:sp>
        <p:nvSpPr>
          <p:cNvPr id="269" name="TextShape 4"/>
          <p:cNvSpPr txBox="1"/>
          <p:nvPr/>
        </p:nvSpPr>
        <p:spPr>
          <a:xfrm>
            <a:off x="431280" y="5451840"/>
            <a:ext cx="4367160" cy="324000"/>
          </a:xfrm>
          <a:prstGeom prst="rect">
            <a:avLst/>
          </a:prstGeom>
          <a:noFill/>
          <a:ln>
            <a:noFill/>
          </a:ln>
        </p:spPr>
        <p:txBody>
          <a:bodyPr/>
          <a:lstStyle/>
          <a:p>
            <a:pPr>
              <a:lnSpc>
                <a:spcPct val="90000"/>
              </a:lnSpc>
              <a:spcBef>
                <a:spcPts val="1001"/>
              </a:spcBef>
            </a:pPr>
            <a:r>
              <a:rPr lang="ru-RU" sz="2200" b="1" strike="noStrike" spc="-1">
                <a:solidFill>
                  <a:srgbClr val="00AEDE"/>
                </a:solidFill>
                <a:latin typeface="Lucida Grande"/>
              </a:rPr>
              <a:t>2019</a:t>
            </a:r>
            <a:endParaRPr lang="ru-RU" sz="2200" b="0" strike="noStrike" spc="-1">
              <a:solidFill>
                <a:srgbClr val="FFCD00"/>
              </a:solidFill>
              <a:latin typeface="Lucida Grand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TextShape 1"/>
          <p:cNvSpPr txBox="1"/>
          <p:nvPr/>
        </p:nvSpPr>
        <p:spPr>
          <a:xfrm>
            <a:off x="4008600" y="748440"/>
            <a:ext cx="7928280" cy="782280"/>
          </a:xfrm>
          <a:prstGeom prst="rect">
            <a:avLst/>
          </a:prstGeom>
          <a:noFill/>
          <a:ln>
            <a:noFill/>
          </a:ln>
        </p:spPr>
        <p:txBody>
          <a:bodyPr anchor="ctr">
            <a:normAutofit fontScale="77500" lnSpcReduction="20000"/>
          </a:bodyPr>
          <a:lstStyle/>
          <a:p>
            <a:pPr>
              <a:lnSpc>
                <a:spcPct val="90000"/>
              </a:lnSpc>
            </a:pPr>
            <a:r>
              <a:rPr lang="ru-RU" sz="4000" b="1" strike="noStrike" spc="-1">
                <a:solidFill>
                  <a:srgbClr val="FFFFFF"/>
                </a:solidFill>
                <a:latin typeface="Verdana"/>
              </a:rPr>
              <a:t>Special Districts Excluded from Metro City </a:t>
            </a:r>
            <a:endParaRPr lang="ru-RU" sz="4000" b="0" strike="noStrike" spc="-1">
              <a:solidFill>
                <a:srgbClr val="000000"/>
              </a:solidFill>
              <a:latin typeface="Lucida Grande"/>
            </a:endParaRPr>
          </a:p>
        </p:txBody>
      </p:sp>
      <p:sp>
        <p:nvSpPr>
          <p:cNvPr id="307" name="TextShape 2"/>
          <p:cNvSpPr txBox="1"/>
          <p:nvPr/>
        </p:nvSpPr>
        <p:spPr>
          <a:xfrm>
            <a:off x="3838320" y="2243520"/>
            <a:ext cx="7580520" cy="3609720"/>
          </a:xfrm>
          <a:prstGeom prst="rect">
            <a:avLst/>
          </a:prstGeom>
          <a:noFill/>
          <a:ln>
            <a:noFill/>
          </a:ln>
        </p:spPr>
        <p:txBody>
          <a:bodyPr lIns="0">
            <a:normAutofit/>
          </a:bodyPr>
          <a:lstStyle/>
          <a:p>
            <a:pPr marL="180000" indent="-179640">
              <a:lnSpc>
                <a:spcPct val="90000"/>
              </a:lnSpc>
              <a:spcBef>
                <a:spcPts val="601"/>
              </a:spcBef>
              <a:buClr>
                <a:srgbClr val="00AEDE"/>
              </a:buClr>
              <a:buFont typeface="Wingdings" charset="2"/>
              <a:buChar char=""/>
            </a:pPr>
            <a:r>
              <a:rPr lang="ru-RU" sz="1800" b="0" strike="noStrike" spc="-1">
                <a:solidFill>
                  <a:srgbClr val="F2F2F2"/>
                </a:solidFill>
                <a:latin typeface="Lucida Grande"/>
              </a:rPr>
              <a:t>“Special District” shall mean, excluding school districts, any political subdivision, municipal corporation, body corporate and politic, taxing district, taxing sub-district, public corporation or quasi-public corporation, other than a municipality</a:t>
            </a:r>
            <a:endParaRPr lang="ru-RU" sz="1800" b="0" strike="noStrike" spc="-1">
              <a:solidFill>
                <a:srgbClr val="FFCD00"/>
              </a:solidFill>
              <a:latin typeface="Lucida Grande"/>
            </a:endParaRPr>
          </a:p>
          <a:p>
            <a:pPr marL="180000" indent="-179640">
              <a:lnSpc>
                <a:spcPct val="90000"/>
              </a:lnSpc>
              <a:spcBef>
                <a:spcPts val="601"/>
              </a:spcBef>
              <a:buClr>
                <a:srgbClr val="00AEDE"/>
              </a:buClr>
              <a:buFont typeface="Wingdings" charset="2"/>
              <a:buChar char=""/>
            </a:pPr>
            <a:endParaRPr lang="ru-RU" sz="1800" b="0" strike="noStrike" spc="-1">
              <a:solidFill>
                <a:srgbClr val="FFCD00"/>
              </a:solidFill>
              <a:latin typeface="Lucida Grande"/>
            </a:endParaRPr>
          </a:p>
          <a:p>
            <a:pPr marL="180000" indent="-179640">
              <a:lnSpc>
                <a:spcPct val="90000"/>
              </a:lnSpc>
              <a:spcBef>
                <a:spcPts val="601"/>
              </a:spcBef>
              <a:buClr>
                <a:srgbClr val="00AEDE"/>
              </a:buClr>
              <a:buFont typeface="Wingdings" charset="2"/>
              <a:buChar char=""/>
            </a:pPr>
            <a:r>
              <a:rPr lang="ru-RU" sz="1800" b="0" strike="noStrike" spc="-1">
                <a:solidFill>
                  <a:srgbClr val="F2F2F2"/>
                </a:solidFill>
                <a:latin typeface="Lucida Grande"/>
              </a:rPr>
              <a:t>Examples – School District, Special School District, Junior College District, MSD, County Library District, Zoo-Museum District, Transportation Development Districts, Community Improvement Districts…</a:t>
            </a:r>
            <a:endParaRPr lang="ru-RU" sz="1800" b="0" strike="noStrike" spc="-1">
              <a:solidFill>
                <a:srgbClr val="FFCD00"/>
              </a:solidFill>
              <a:latin typeface="Lucida Grande"/>
            </a:endParaRPr>
          </a:p>
        </p:txBody>
      </p:sp>
      <p:sp>
        <p:nvSpPr>
          <p:cNvPr id="308" name="TextShape 3"/>
          <p:cNvSpPr txBox="1"/>
          <p:nvPr/>
        </p:nvSpPr>
        <p:spPr>
          <a:xfrm>
            <a:off x="10730160" y="6002280"/>
            <a:ext cx="549000" cy="364680"/>
          </a:xfrm>
          <a:prstGeom prst="rect">
            <a:avLst/>
          </a:prstGeom>
          <a:noFill/>
          <a:ln>
            <a:noFill/>
          </a:ln>
        </p:spPr>
        <p:txBody>
          <a:bodyPr anchor="ctr"/>
          <a:lstStyle/>
          <a:p>
            <a:pPr algn="r">
              <a:lnSpc>
                <a:spcPct val="100000"/>
              </a:lnSpc>
            </a:pPr>
            <a:fld id="{326081DF-B454-47C2-BDA8-319726A6272D}" type="slidenum">
              <a:rPr lang="en-US" sz="1400" b="0" strike="noStrike" spc="-1">
                <a:solidFill>
                  <a:srgbClr val="FFCD00"/>
                </a:solidFill>
                <a:latin typeface="Lucida Grande"/>
              </a:rPr>
              <a:t>10</a:t>
            </a:fld>
            <a:endParaRPr lang="en-US" sz="1400" b="0" strike="noStrike" spc="-1">
              <a:latin typeface="Times New Roman"/>
            </a:endParaRPr>
          </a:p>
        </p:txBody>
      </p:sp>
      <p:pic>
        <p:nvPicPr>
          <p:cNvPr id="309" name="Picture Placeholder 13"/>
          <p:cNvPicPr/>
          <p:nvPr/>
        </p:nvPicPr>
        <p:blipFill>
          <a:blip r:embed="rId2"/>
          <a:stretch/>
        </p:blipFill>
        <p:spPr>
          <a:xfrm>
            <a:off x="457200" y="366840"/>
            <a:ext cx="2926080" cy="2833560"/>
          </a:xfrm>
          <a:prstGeom prst="rect">
            <a:avLst/>
          </a:prstGeom>
          <a:ln>
            <a:noFill/>
          </a:ln>
        </p:spPr>
      </p:pic>
      <p:pic>
        <p:nvPicPr>
          <p:cNvPr id="310" name="Picture Placeholder 13"/>
          <p:cNvPicPr/>
          <p:nvPr/>
        </p:nvPicPr>
        <p:blipFill>
          <a:blip r:embed="rId3"/>
          <a:stretch/>
        </p:blipFill>
        <p:spPr>
          <a:xfrm>
            <a:off x="457200" y="3383280"/>
            <a:ext cx="2858400" cy="2858400"/>
          </a:xfrm>
          <a:prstGeom prst="rect">
            <a:avLst/>
          </a:prstGeom>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Shape 1"/>
          <p:cNvSpPr txBox="1"/>
          <p:nvPr/>
        </p:nvSpPr>
        <p:spPr>
          <a:xfrm>
            <a:off x="774000" y="1032840"/>
            <a:ext cx="6868080" cy="782280"/>
          </a:xfrm>
          <a:prstGeom prst="rect">
            <a:avLst/>
          </a:prstGeom>
          <a:noFill/>
          <a:ln>
            <a:noFill/>
          </a:ln>
        </p:spPr>
        <p:txBody>
          <a:bodyPr anchor="ctr">
            <a:normAutofit fontScale="92500"/>
          </a:bodyPr>
          <a:lstStyle/>
          <a:p>
            <a:pPr>
              <a:lnSpc>
                <a:spcPct val="90000"/>
              </a:lnSpc>
            </a:pPr>
            <a:r>
              <a:rPr lang="ru-RU" sz="4000" b="1" strike="noStrike" spc="-1">
                <a:solidFill>
                  <a:srgbClr val="FFFFFF"/>
                </a:solidFill>
                <a:latin typeface="Verdana"/>
              </a:rPr>
              <a:t>How does this affect us?</a:t>
            </a:r>
            <a:endParaRPr lang="ru-RU" sz="4000" b="0" strike="noStrike" spc="-1">
              <a:solidFill>
                <a:srgbClr val="000000"/>
              </a:solidFill>
              <a:latin typeface="Lucida Grande"/>
            </a:endParaRPr>
          </a:p>
        </p:txBody>
      </p:sp>
      <p:sp>
        <p:nvSpPr>
          <p:cNvPr id="312" name="TextShape 2"/>
          <p:cNvSpPr txBox="1"/>
          <p:nvPr/>
        </p:nvSpPr>
        <p:spPr>
          <a:xfrm>
            <a:off x="568800" y="2225520"/>
            <a:ext cx="11061720" cy="1203120"/>
          </a:xfrm>
          <a:prstGeom prst="rect">
            <a:avLst/>
          </a:prstGeom>
          <a:noFill/>
          <a:ln>
            <a:noFill/>
          </a:ln>
        </p:spPr>
        <p:txBody>
          <a:bodyPr/>
          <a:lstStyle/>
          <a:p>
            <a:pPr>
              <a:lnSpc>
                <a:spcPct val="100000"/>
              </a:lnSpc>
            </a:pPr>
            <a:r>
              <a:rPr lang="ru-RU" sz="2000" b="0" strike="noStrike" spc="-1">
                <a:solidFill>
                  <a:srgbClr val="FFCD00"/>
                </a:solidFill>
                <a:latin typeface="Lucida Grande"/>
              </a:rPr>
              <a:t>Residents of Ellisville would be significantly affected by this change.</a:t>
            </a:r>
          </a:p>
          <a:p>
            <a:pPr>
              <a:lnSpc>
                <a:spcPct val="100000"/>
              </a:lnSpc>
            </a:pPr>
            <a:r>
              <a:rPr lang="ru-RU" sz="2000" b="0" strike="noStrike" spc="-1">
                <a:solidFill>
                  <a:srgbClr val="FFCD00"/>
                </a:solidFill>
                <a:latin typeface="Lucida Grande"/>
              </a:rPr>
              <a:t>We would lose local control and decision making that impacts our quality of life.</a:t>
            </a:r>
          </a:p>
          <a:p>
            <a:pPr>
              <a:lnSpc>
                <a:spcPct val="100000"/>
              </a:lnSpc>
            </a:pPr>
            <a:r>
              <a:rPr lang="ru-RU" sz="2000" b="0" strike="noStrike" spc="-1">
                <a:solidFill>
                  <a:srgbClr val="FFCD00"/>
                </a:solidFill>
                <a:latin typeface="Lucida Grande"/>
              </a:rPr>
              <a:t>We would lose local access and accountability.</a:t>
            </a:r>
          </a:p>
        </p:txBody>
      </p:sp>
      <p:sp>
        <p:nvSpPr>
          <p:cNvPr id="313" name="TextShape 3"/>
          <p:cNvSpPr txBox="1"/>
          <p:nvPr/>
        </p:nvSpPr>
        <p:spPr>
          <a:xfrm>
            <a:off x="10730160" y="6002280"/>
            <a:ext cx="549000" cy="364680"/>
          </a:xfrm>
          <a:prstGeom prst="rect">
            <a:avLst/>
          </a:prstGeom>
          <a:noFill/>
          <a:ln>
            <a:noFill/>
          </a:ln>
        </p:spPr>
        <p:txBody>
          <a:bodyPr anchor="ctr"/>
          <a:lstStyle/>
          <a:p>
            <a:pPr algn="r">
              <a:lnSpc>
                <a:spcPct val="100000"/>
              </a:lnSpc>
            </a:pPr>
            <a:fld id="{1E86C613-9C4C-4803-9822-D61112323F28}" type="slidenum">
              <a:rPr lang="en-US" sz="1400" b="0" strike="noStrike" spc="-1">
                <a:solidFill>
                  <a:srgbClr val="FFCD00"/>
                </a:solidFill>
                <a:latin typeface="Lucida Grande"/>
              </a:rPr>
              <a:t>11</a:t>
            </a:fld>
            <a:endParaRPr lang="en-US" sz="1400" b="0" strike="noStrike" spc="-1">
              <a:latin typeface="Times New Roman"/>
            </a:endParaRPr>
          </a:p>
        </p:txBody>
      </p:sp>
      <p:pic>
        <p:nvPicPr>
          <p:cNvPr id="314" name="Picture 10"/>
          <p:cNvPicPr/>
          <p:nvPr/>
        </p:nvPicPr>
        <p:blipFill>
          <a:blip r:embed="rId2"/>
          <a:stretch/>
        </p:blipFill>
        <p:spPr>
          <a:xfrm>
            <a:off x="558000" y="3720240"/>
            <a:ext cx="2557440" cy="2557440"/>
          </a:xfrm>
          <a:prstGeom prst="rect">
            <a:avLst/>
          </a:prstGeom>
          <a:ln w="88920">
            <a:solidFill>
              <a:srgbClr val="FFFFFF"/>
            </a:solidFill>
            <a:miter/>
          </a:ln>
          <a:effectLst>
            <a:outerShdw dist="18000" dir="5400000">
              <a:srgbClr val="000000">
                <a:alpha val="40000"/>
              </a:srgbClr>
            </a:outerShdw>
          </a:effectLst>
        </p:spPr>
      </p:pic>
      <p:pic>
        <p:nvPicPr>
          <p:cNvPr id="315" name="Picture 12"/>
          <p:cNvPicPr/>
          <p:nvPr/>
        </p:nvPicPr>
        <p:blipFill>
          <a:blip r:embed="rId3"/>
          <a:srcRect l="5891" r="20826"/>
          <a:stretch/>
        </p:blipFill>
        <p:spPr>
          <a:xfrm>
            <a:off x="3910680" y="3709800"/>
            <a:ext cx="2557440" cy="2577600"/>
          </a:xfrm>
          <a:prstGeom prst="rect">
            <a:avLst/>
          </a:prstGeom>
          <a:ln w="88920">
            <a:solidFill>
              <a:srgbClr val="FFFFFF"/>
            </a:solidFill>
            <a:miter/>
          </a:ln>
          <a:effectLst>
            <a:outerShdw dist="18000" dir="5400000">
              <a:srgbClr val="000000">
                <a:alpha val="40000"/>
              </a:srgbClr>
            </a:outerShdw>
          </a:effectLst>
        </p:spPr>
      </p:pic>
      <p:pic>
        <p:nvPicPr>
          <p:cNvPr id="316" name="Picture 15"/>
          <p:cNvPicPr/>
          <p:nvPr/>
        </p:nvPicPr>
        <p:blipFill>
          <a:blip r:embed="rId4"/>
          <a:srcRect l="42162" r="30091"/>
          <a:stretch/>
        </p:blipFill>
        <p:spPr>
          <a:xfrm>
            <a:off x="7247520" y="3726000"/>
            <a:ext cx="2557440" cy="2561760"/>
          </a:xfrm>
          <a:prstGeom prst="rect">
            <a:avLst/>
          </a:prstGeom>
          <a:ln w="88920">
            <a:solidFill>
              <a:srgbClr val="FFFFFF"/>
            </a:solidFill>
            <a:miter/>
          </a:ln>
          <a:effectLst>
            <a:outerShdw dist="18000" dir="540000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TextShape 1"/>
          <p:cNvSpPr txBox="1"/>
          <p:nvPr/>
        </p:nvSpPr>
        <p:spPr>
          <a:xfrm>
            <a:off x="774000" y="1032840"/>
            <a:ext cx="6868080" cy="782280"/>
          </a:xfrm>
          <a:prstGeom prst="rect">
            <a:avLst/>
          </a:prstGeom>
          <a:noFill/>
          <a:ln>
            <a:noFill/>
          </a:ln>
        </p:spPr>
        <p:txBody>
          <a:bodyPr anchor="ctr">
            <a:normAutofit fontScale="92500"/>
          </a:bodyPr>
          <a:lstStyle/>
          <a:p>
            <a:pPr>
              <a:lnSpc>
                <a:spcPct val="90000"/>
              </a:lnSpc>
            </a:pPr>
            <a:r>
              <a:rPr lang="ru-RU" sz="4000" b="1" strike="noStrike" spc="-1">
                <a:solidFill>
                  <a:srgbClr val="FFFFFF"/>
                </a:solidFill>
                <a:latin typeface="Verdana"/>
              </a:rPr>
              <a:t>How does this affect us?</a:t>
            </a:r>
            <a:endParaRPr lang="ru-RU" sz="4000" b="0" strike="noStrike" spc="-1">
              <a:solidFill>
                <a:srgbClr val="000000"/>
              </a:solidFill>
              <a:latin typeface="Lucida Grande"/>
            </a:endParaRPr>
          </a:p>
        </p:txBody>
      </p:sp>
      <p:sp>
        <p:nvSpPr>
          <p:cNvPr id="318" name="TextShape 2"/>
          <p:cNvSpPr txBox="1"/>
          <p:nvPr/>
        </p:nvSpPr>
        <p:spPr>
          <a:xfrm>
            <a:off x="568800" y="2225520"/>
            <a:ext cx="10482840" cy="1203120"/>
          </a:xfrm>
          <a:prstGeom prst="rect">
            <a:avLst/>
          </a:prstGeom>
          <a:noFill/>
          <a:ln>
            <a:noFill/>
          </a:ln>
        </p:spPr>
        <p:txBody>
          <a:bodyPr/>
          <a:lstStyle/>
          <a:p>
            <a:pPr>
              <a:lnSpc>
                <a:spcPct val="100000"/>
              </a:lnSpc>
            </a:pPr>
            <a:r>
              <a:rPr lang="ru-RU" sz="2000" b="0" strike="noStrike" spc="-1">
                <a:solidFill>
                  <a:srgbClr val="FFCD00"/>
                </a:solidFill>
                <a:latin typeface="Lucida Grande"/>
              </a:rPr>
              <a:t>St. Louis, St. Louis County and all municipal police services would be combined into one mega police department. There would be no Ellisville Police Department; our own local police officers may not be available to take and respond to your calls for assistance.</a:t>
            </a:r>
          </a:p>
        </p:txBody>
      </p:sp>
      <p:sp>
        <p:nvSpPr>
          <p:cNvPr id="319" name="TextShape 3"/>
          <p:cNvSpPr txBox="1"/>
          <p:nvPr/>
        </p:nvSpPr>
        <p:spPr>
          <a:xfrm>
            <a:off x="10730160" y="6002280"/>
            <a:ext cx="549000" cy="364680"/>
          </a:xfrm>
          <a:prstGeom prst="rect">
            <a:avLst/>
          </a:prstGeom>
          <a:noFill/>
          <a:ln>
            <a:noFill/>
          </a:ln>
        </p:spPr>
        <p:txBody>
          <a:bodyPr anchor="ctr"/>
          <a:lstStyle/>
          <a:p>
            <a:pPr algn="r">
              <a:lnSpc>
                <a:spcPct val="100000"/>
              </a:lnSpc>
            </a:pPr>
            <a:fld id="{6825D512-212F-4A3F-9F26-084DCBC41211}" type="slidenum">
              <a:rPr lang="en-US" sz="1400" b="0" strike="noStrike" spc="-1">
                <a:solidFill>
                  <a:srgbClr val="FFCD00"/>
                </a:solidFill>
                <a:latin typeface="Lucida Grande"/>
              </a:rPr>
              <a:t>12</a:t>
            </a:fld>
            <a:endParaRPr lang="en-US" sz="1400" b="0" strike="noStrike" spc="-1">
              <a:latin typeface="Times New Roman"/>
            </a:endParaRPr>
          </a:p>
        </p:txBody>
      </p:sp>
      <p:pic>
        <p:nvPicPr>
          <p:cNvPr id="320" name="Picture 10"/>
          <p:cNvPicPr/>
          <p:nvPr/>
        </p:nvPicPr>
        <p:blipFill>
          <a:blip r:embed="rId2"/>
          <a:stretch/>
        </p:blipFill>
        <p:spPr>
          <a:xfrm>
            <a:off x="558000" y="3715920"/>
            <a:ext cx="2557440" cy="2577600"/>
          </a:xfrm>
          <a:prstGeom prst="rect">
            <a:avLst/>
          </a:prstGeom>
          <a:ln w="88920">
            <a:solidFill>
              <a:srgbClr val="FFFFFF"/>
            </a:solidFill>
            <a:miter/>
          </a:ln>
          <a:effectLst>
            <a:outerShdw dist="18000" dir="5400000">
              <a:srgbClr val="000000">
                <a:alpha val="40000"/>
              </a:srgbClr>
            </a:outerShdw>
          </a:effectLst>
        </p:spPr>
      </p:pic>
      <p:pic>
        <p:nvPicPr>
          <p:cNvPr id="321" name="Picture 12"/>
          <p:cNvPicPr/>
          <p:nvPr/>
        </p:nvPicPr>
        <p:blipFill>
          <a:blip r:embed="rId3"/>
          <a:stretch/>
        </p:blipFill>
        <p:spPr>
          <a:xfrm>
            <a:off x="3956040" y="3715920"/>
            <a:ext cx="2557440" cy="2561760"/>
          </a:xfrm>
          <a:prstGeom prst="rect">
            <a:avLst/>
          </a:prstGeom>
          <a:ln w="88920">
            <a:solidFill>
              <a:srgbClr val="FFFFFF"/>
            </a:solidFill>
            <a:miter/>
          </a:ln>
          <a:effectLst>
            <a:outerShdw dist="18000" dir="5400000">
              <a:srgbClr val="000000">
                <a:alpha val="40000"/>
              </a:srgbClr>
            </a:outerShdw>
          </a:effectLst>
        </p:spPr>
      </p:pic>
      <p:pic>
        <p:nvPicPr>
          <p:cNvPr id="322" name="Picture 15"/>
          <p:cNvPicPr/>
          <p:nvPr/>
        </p:nvPicPr>
        <p:blipFill>
          <a:blip r:embed="rId4"/>
          <a:stretch/>
        </p:blipFill>
        <p:spPr>
          <a:xfrm>
            <a:off x="7247520" y="3715920"/>
            <a:ext cx="2557440" cy="2561760"/>
          </a:xfrm>
          <a:prstGeom prst="rect">
            <a:avLst/>
          </a:prstGeom>
          <a:ln w="88920">
            <a:solidFill>
              <a:srgbClr val="FFFFFF"/>
            </a:solidFill>
            <a:miter/>
          </a:ln>
          <a:effectLst>
            <a:outerShdw dist="18000" dir="540000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TextShape 1"/>
          <p:cNvSpPr txBox="1"/>
          <p:nvPr/>
        </p:nvSpPr>
        <p:spPr>
          <a:xfrm>
            <a:off x="774000" y="1032840"/>
            <a:ext cx="6868080" cy="782280"/>
          </a:xfrm>
          <a:prstGeom prst="rect">
            <a:avLst/>
          </a:prstGeom>
          <a:noFill/>
          <a:ln>
            <a:noFill/>
          </a:ln>
        </p:spPr>
        <p:txBody>
          <a:bodyPr anchor="ctr">
            <a:normAutofit fontScale="92500"/>
          </a:bodyPr>
          <a:lstStyle/>
          <a:p>
            <a:pPr>
              <a:lnSpc>
                <a:spcPct val="90000"/>
              </a:lnSpc>
            </a:pPr>
            <a:r>
              <a:rPr lang="ru-RU" sz="4000" b="1" strike="noStrike" spc="-1">
                <a:solidFill>
                  <a:srgbClr val="FFFFFF"/>
                </a:solidFill>
                <a:latin typeface="Verdana"/>
              </a:rPr>
              <a:t>How does this affect us?</a:t>
            </a:r>
            <a:endParaRPr lang="ru-RU" sz="4000" b="0" strike="noStrike" spc="-1">
              <a:solidFill>
                <a:srgbClr val="000000"/>
              </a:solidFill>
              <a:latin typeface="Lucida Grande"/>
            </a:endParaRPr>
          </a:p>
        </p:txBody>
      </p:sp>
      <p:sp>
        <p:nvSpPr>
          <p:cNvPr id="324" name="TextShape 2"/>
          <p:cNvSpPr txBox="1"/>
          <p:nvPr/>
        </p:nvSpPr>
        <p:spPr>
          <a:xfrm>
            <a:off x="568800" y="2225520"/>
            <a:ext cx="10482840" cy="1203120"/>
          </a:xfrm>
          <a:prstGeom prst="rect">
            <a:avLst/>
          </a:prstGeom>
          <a:noFill/>
          <a:ln>
            <a:noFill/>
          </a:ln>
        </p:spPr>
        <p:txBody>
          <a:bodyPr/>
          <a:lstStyle/>
          <a:p>
            <a:pPr>
              <a:lnSpc>
                <a:spcPct val="100000"/>
              </a:lnSpc>
            </a:pPr>
            <a:r>
              <a:rPr lang="ru-RU" sz="1800" b="0" strike="noStrike" spc="-1">
                <a:solidFill>
                  <a:srgbClr val="FFCD00"/>
                </a:solidFill>
                <a:latin typeface="Lucida Grande"/>
              </a:rPr>
              <a:t>All municipal streets, sidewalks and bridges would become the property and responsibility of the new Metro government. There would be no Ellisville Public Works Department; our own local public work employees may not be there to plow your streets, fill pot holes, or take your calls for service.</a:t>
            </a:r>
          </a:p>
        </p:txBody>
      </p:sp>
      <p:sp>
        <p:nvSpPr>
          <p:cNvPr id="325" name="TextShape 3"/>
          <p:cNvSpPr txBox="1"/>
          <p:nvPr/>
        </p:nvSpPr>
        <p:spPr>
          <a:xfrm>
            <a:off x="10730160" y="6002280"/>
            <a:ext cx="549000" cy="364680"/>
          </a:xfrm>
          <a:prstGeom prst="rect">
            <a:avLst/>
          </a:prstGeom>
          <a:noFill/>
          <a:ln>
            <a:noFill/>
          </a:ln>
        </p:spPr>
        <p:txBody>
          <a:bodyPr anchor="ctr"/>
          <a:lstStyle/>
          <a:p>
            <a:pPr algn="r">
              <a:lnSpc>
                <a:spcPct val="100000"/>
              </a:lnSpc>
            </a:pPr>
            <a:fld id="{380A7E2F-38AB-4EEC-B929-352FE4C0A784}" type="slidenum">
              <a:rPr lang="en-US" sz="1400" b="0" strike="noStrike" spc="-1">
                <a:solidFill>
                  <a:srgbClr val="FFCD00"/>
                </a:solidFill>
                <a:latin typeface="Lucida Grande"/>
              </a:rPr>
              <a:t>13</a:t>
            </a:fld>
            <a:endParaRPr lang="en-US" sz="1400" b="0" strike="noStrike" spc="-1">
              <a:latin typeface="Times New Roman"/>
            </a:endParaRPr>
          </a:p>
        </p:txBody>
      </p:sp>
      <p:pic>
        <p:nvPicPr>
          <p:cNvPr id="326" name="Picture 10"/>
          <p:cNvPicPr/>
          <p:nvPr/>
        </p:nvPicPr>
        <p:blipFill>
          <a:blip r:embed="rId2"/>
          <a:stretch/>
        </p:blipFill>
        <p:spPr>
          <a:xfrm>
            <a:off x="889920" y="3715920"/>
            <a:ext cx="4009320" cy="2722320"/>
          </a:xfrm>
          <a:prstGeom prst="rect">
            <a:avLst/>
          </a:prstGeom>
          <a:ln w="88920">
            <a:solidFill>
              <a:srgbClr val="FFFFFF"/>
            </a:solidFill>
            <a:miter/>
          </a:ln>
          <a:effectLst>
            <a:outerShdw dist="18000" dir="5400000">
              <a:srgbClr val="000000">
                <a:alpha val="40000"/>
              </a:srgbClr>
            </a:outerShdw>
          </a:effectLst>
        </p:spPr>
      </p:pic>
      <p:pic>
        <p:nvPicPr>
          <p:cNvPr id="327" name="Picture 7"/>
          <p:cNvPicPr/>
          <p:nvPr/>
        </p:nvPicPr>
        <p:blipFill>
          <a:blip r:embed="rId3"/>
          <a:stretch/>
        </p:blipFill>
        <p:spPr>
          <a:xfrm>
            <a:off x="5724720" y="3715920"/>
            <a:ext cx="3629880" cy="2722320"/>
          </a:xfrm>
          <a:prstGeom prst="rect">
            <a:avLst/>
          </a:prstGeom>
          <a:ln w="88920">
            <a:solidFill>
              <a:srgbClr val="FFFFFF"/>
            </a:solidFill>
            <a:miter/>
          </a:ln>
          <a:effectLst>
            <a:outerShdw dist="18000" dir="540000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TextShape 1"/>
          <p:cNvSpPr txBox="1"/>
          <p:nvPr/>
        </p:nvSpPr>
        <p:spPr>
          <a:xfrm>
            <a:off x="774000" y="1032840"/>
            <a:ext cx="6868080" cy="782280"/>
          </a:xfrm>
          <a:prstGeom prst="rect">
            <a:avLst/>
          </a:prstGeom>
          <a:noFill/>
          <a:ln>
            <a:noFill/>
          </a:ln>
        </p:spPr>
        <p:txBody>
          <a:bodyPr anchor="ctr">
            <a:normAutofit fontScale="92500"/>
          </a:bodyPr>
          <a:lstStyle/>
          <a:p>
            <a:pPr>
              <a:lnSpc>
                <a:spcPct val="90000"/>
              </a:lnSpc>
            </a:pPr>
            <a:r>
              <a:rPr lang="ru-RU" sz="4000" b="1" strike="noStrike" spc="-1">
                <a:solidFill>
                  <a:srgbClr val="FFFFFF"/>
                </a:solidFill>
                <a:latin typeface="Verdana"/>
              </a:rPr>
              <a:t>How does this affect us?</a:t>
            </a:r>
            <a:endParaRPr lang="ru-RU" sz="4000" b="0" strike="noStrike" spc="-1">
              <a:solidFill>
                <a:srgbClr val="000000"/>
              </a:solidFill>
              <a:latin typeface="Lucida Grande"/>
            </a:endParaRPr>
          </a:p>
        </p:txBody>
      </p:sp>
      <p:sp>
        <p:nvSpPr>
          <p:cNvPr id="329" name="TextShape 2"/>
          <p:cNvSpPr txBox="1"/>
          <p:nvPr/>
        </p:nvSpPr>
        <p:spPr>
          <a:xfrm>
            <a:off x="568800" y="2225520"/>
            <a:ext cx="10482840" cy="1203120"/>
          </a:xfrm>
          <a:prstGeom prst="rect">
            <a:avLst/>
          </a:prstGeom>
          <a:noFill/>
          <a:ln>
            <a:noFill/>
          </a:ln>
        </p:spPr>
        <p:txBody>
          <a:bodyPr/>
          <a:lstStyle/>
          <a:p>
            <a:pPr>
              <a:lnSpc>
                <a:spcPct val="100000"/>
              </a:lnSpc>
            </a:pPr>
            <a:r>
              <a:rPr lang="ru-RU" sz="2000" b="0" strike="noStrike" spc="-1">
                <a:solidFill>
                  <a:srgbClr val="FFCD00"/>
                </a:solidFill>
                <a:latin typeface="Lucida Grande"/>
              </a:rPr>
              <a:t>All municipal courts would be combined into one unit. The two circuit court districts servicing over St. Louis City and County would also be combined. There would be no Ellisville municipal courts; our own local court clerks may not be there to service your needs.</a:t>
            </a:r>
          </a:p>
        </p:txBody>
      </p:sp>
      <p:sp>
        <p:nvSpPr>
          <p:cNvPr id="330" name="TextShape 3"/>
          <p:cNvSpPr txBox="1"/>
          <p:nvPr/>
        </p:nvSpPr>
        <p:spPr>
          <a:xfrm>
            <a:off x="10730160" y="6002280"/>
            <a:ext cx="549000" cy="364680"/>
          </a:xfrm>
          <a:prstGeom prst="rect">
            <a:avLst/>
          </a:prstGeom>
          <a:noFill/>
          <a:ln>
            <a:noFill/>
          </a:ln>
        </p:spPr>
        <p:txBody>
          <a:bodyPr anchor="ctr"/>
          <a:lstStyle/>
          <a:p>
            <a:pPr algn="r">
              <a:lnSpc>
                <a:spcPct val="100000"/>
              </a:lnSpc>
            </a:pPr>
            <a:fld id="{A5649624-ABF8-462F-92F9-15136D50A7A3}" type="slidenum">
              <a:rPr lang="en-US" sz="1400" b="0" strike="noStrike" spc="-1">
                <a:solidFill>
                  <a:srgbClr val="FFCD00"/>
                </a:solidFill>
                <a:latin typeface="Lucida Grande"/>
              </a:rPr>
              <a:t>14</a:t>
            </a:fld>
            <a:endParaRPr lang="en-US" sz="1400" b="0" strike="noStrike" spc="-1">
              <a:latin typeface="Times New Roman"/>
            </a:endParaRPr>
          </a:p>
        </p:txBody>
      </p:sp>
      <p:pic>
        <p:nvPicPr>
          <p:cNvPr id="331" name="Picture 10"/>
          <p:cNvPicPr/>
          <p:nvPr/>
        </p:nvPicPr>
        <p:blipFill>
          <a:blip r:embed="rId2"/>
          <a:stretch/>
        </p:blipFill>
        <p:spPr>
          <a:xfrm>
            <a:off x="5683320" y="3749040"/>
            <a:ext cx="4009320" cy="2621880"/>
          </a:xfrm>
          <a:prstGeom prst="rect">
            <a:avLst/>
          </a:prstGeom>
          <a:ln w="88920">
            <a:solidFill>
              <a:srgbClr val="FFFFFF"/>
            </a:solidFill>
            <a:miter/>
          </a:ln>
          <a:effectLst>
            <a:outerShdw dist="18000" dir="5400000">
              <a:srgbClr val="000000">
                <a:alpha val="40000"/>
              </a:srgbClr>
            </a:outerShdw>
          </a:effectLst>
        </p:spPr>
      </p:pic>
      <p:pic>
        <p:nvPicPr>
          <p:cNvPr id="332" name="Picture 7"/>
          <p:cNvPicPr/>
          <p:nvPr/>
        </p:nvPicPr>
        <p:blipFill>
          <a:blip r:embed="rId3"/>
          <a:stretch/>
        </p:blipFill>
        <p:spPr>
          <a:xfrm>
            <a:off x="1188720" y="3749040"/>
            <a:ext cx="4009320" cy="2658240"/>
          </a:xfrm>
          <a:prstGeom prst="rect">
            <a:avLst/>
          </a:prstGeom>
          <a:ln w="88920">
            <a:solidFill>
              <a:srgbClr val="FFFFFF"/>
            </a:solidFill>
            <a:miter/>
          </a:ln>
          <a:effectLst>
            <a:outerShdw dist="18000" dir="5400000">
              <a:srgbClr val="000000">
                <a:alpha val="4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extShape 1"/>
          <p:cNvSpPr txBox="1"/>
          <p:nvPr/>
        </p:nvSpPr>
        <p:spPr>
          <a:xfrm>
            <a:off x="774000" y="1032840"/>
            <a:ext cx="6868080" cy="782280"/>
          </a:xfrm>
          <a:prstGeom prst="rect">
            <a:avLst/>
          </a:prstGeom>
          <a:noFill/>
          <a:ln>
            <a:noFill/>
          </a:ln>
        </p:spPr>
        <p:txBody>
          <a:bodyPr anchor="ctr">
            <a:normAutofit fontScale="92500"/>
          </a:bodyPr>
          <a:lstStyle/>
          <a:p>
            <a:pPr>
              <a:lnSpc>
                <a:spcPct val="90000"/>
              </a:lnSpc>
            </a:pPr>
            <a:r>
              <a:rPr lang="ru-RU" sz="4000" b="1" strike="noStrike" spc="-1">
                <a:solidFill>
                  <a:srgbClr val="FFFFFF"/>
                </a:solidFill>
                <a:latin typeface="Verdana"/>
              </a:rPr>
              <a:t>How does this affect us?</a:t>
            </a:r>
            <a:endParaRPr lang="ru-RU" sz="4000" b="0" strike="noStrike" spc="-1">
              <a:solidFill>
                <a:srgbClr val="000000"/>
              </a:solidFill>
              <a:latin typeface="Lucida Grande"/>
            </a:endParaRPr>
          </a:p>
        </p:txBody>
      </p:sp>
      <p:sp>
        <p:nvSpPr>
          <p:cNvPr id="334" name="TextShape 2"/>
          <p:cNvSpPr txBox="1"/>
          <p:nvPr/>
        </p:nvSpPr>
        <p:spPr>
          <a:xfrm>
            <a:off x="568800" y="2225520"/>
            <a:ext cx="10482840" cy="1203120"/>
          </a:xfrm>
          <a:prstGeom prst="rect">
            <a:avLst/>
          </a:prstGeom>
          <a:noFill/>
          <a:ln>
            <a:noFill/>
          </a:ln>
        </p:spPr>
        <p:txBody>
          <a:bodyPr/>
          <a:lstStyle/>
          <a:p>
            <a:pPr>
              <a:lnSpc>
                <a:spcPct val="100000"/>
              </a:lnSpc>
            </a:pPr>
            <a:r>
              <a:rPr lang="ru-RU" sz="2000" b="0" strike="noStrike" spc="-1">
                <a:solidFill>
                  <a:srgbClr val="FFCD00"/>
                </a:solidFill>
                <a:latin typeface="Lucida Grande"/>
              </a:rPr>
              <a:t>Local control over planning and zoning would cease. The New Metro City would be in charge of our planning and zoning. All permits and inspections would also be controlled by the Metro government. </a:t>
            </a:r>
          </a:p>
        </p:txBody>
      </p:sp>
      <p:sp>
        <p:nvSpPr>
          <p:cNvPr id="335" name="TextShape 3"/>
          <p:cNvSpPr txBox="1"/>
          <p:nvPr/>
        </p:nvSpPr>
        <p:spPr>
          <a:xfrm>
            <a:off x="10730160" y="6002280"/>
            <a:ext cx="549000" cy="364680"/>
          </a:xfrm>
          <a:prstGeom prst="rect">
            <a:avLst/>
          </a:prstGeom>
          <a:noFill/>
          <a:ln>
            <a:noFill/>
          </a:ln>
        </p:spPr>
        <p:txBody>
          <a:bodyPr anchor="ctr"/>
          <a:lstStyle/>
          <a:p>
            <a:pPr algn="r">
              <a:lnSpc>
                <a:spcPct val="100000"/>
              </a:lnSpc>
            </a:pPr>
            <a:fld id="{5F568B63-68DF-4C7D-B739-ECAF7EB5C627}" type="slidenum">
              <a:rPr lang="en-US" sz="1400" b="0" strike="noStrike" spc="-1">
                <a:solidFill>
                  <a:srgbClr val="FFCD00"/>
                </a:solidFill>
                <a:latin typeface="Lucida Grande"/>
              </a:rPr>
              <a:t>15</a:t>
            </a:fld>
            <a:endParaRPr lang="en-US" sz="1400" b="0" strike="noStrike" spc="-1">
              <a:latin typeface="Times New Roman"/>
            </a:endParaRPr>
          </a:p>
        </p:txBody>
      </p:sp>
      <p:pic>
        <p:nvPicPr>
          <p:cNvPr id="336" name="Picture 9"/>
          <p:cNvPicPr/>
          <p:nvPr/>
        </p:nvPicPr>
        <p:blipFill>
          <a:blip r:embed="rId2"/>
          <a:stretch/>
        </p:blipFill>
        <p:spPr>
          <a:xfrm>
            <a:off x="912240" y="3589920"/>
            <a:ext cx="4009320" cy="2658240"/>
          </a:xfrm>
          <a:prstGeom prst="rect">
            <a:avLst/>
          </a:prstGeom>
          <a:ln w="88920">
            <a:solidFill>
              <a:srgbClr val="FFFFFF"/>
            </a:solidFill>
            <a:miter/>
          </a:ln>
          <a:effectLst>
            <a:outerShdw dist="18000" dir="5400000">
              <a:srgbClr val="000000">
                <a:alpha val="40000"/>
              </a:srgbClr>
            </a:outerShdw>
          </a:effectLst>
        </p:spPr>
      </p:pic>
      <p:pic>
        <p:nvPicPr>
          <p:cNvPr id="337" name="Picture 11"/>
          <p:cNvPicPr/>
          <p:nvPr/>
        </p:nvPicPr>
        <p:blipFill>
          <a:blip r:embed="rId3"/>
          <a:stretch/>
        </p:blipFill>
        <p:spPr>
          <a:xfrm>
            <a:off x="5557680" y="3589920"/>
            <a:ext cx="4009320" cy="2658240"/>
          </a:xfrm>
          <a:prstGeom prst="rect">
            <a:avLst/>
          </a:prstGeom>
          <a:ln w="88920">
            <a:solidFill>
              <a:srgbClr val="FFFFFF"/>
            </a:solidFill>
            <a:miter/>
          </a:ln>
          <a:effectLst>
            <a:outerShdw dist="18000" dir="5400000">
              <a:srgbClr val="000000">
                <a:alpha val="4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TextShape 1"/>
          <p:cNvSpPr txBox="1"/>
          <p:nvPr/>
        </p:nvSpPr>
        <p:spPr>
          <a:xfrm>
            <a:off x="349920" y="1032840"/>
            <a:ext cx="11525760" cy="782280"/>
          </a:xfrm>
          <a:prstGeom prst="rect">
            <a:avLst/>
          </a:prstGeom>
          <a:noFill/>
          <a:ln>
            <a:noFill/>
          </a:ln>
        </p:spPr>
        <p:txBody>
          <a:bodyPr anchor="ctr">
            <a:normAutofit fontScale="77500" lnSpcReduction="20000"/>
          </a:bodyPr>
          <a:lstStyle/>
          <a:p>
            <a:pPr>
              <a:lnSpc>
                <a:spcPct val="90000"/>
              </a:lnSpc>
            </a:pPr>
            <a:r>
              <a:rPr lang="ru-RU" sz="4000" b="1" strike="noStrike" spc="-1">
                <a:solidFill>
                  <a:srgbClr val="FFFFFF"/>
                </a:solidFill>
                <a:latin typeface="Verdana"/>
              </a:rPr>
              <a:t>As Residents We Will Be Asked To Decide,</a:t>
            </a:r>
            <a:r>
              <a:t/>
            </a:r>
            <a:br/>
            <a:r>
              <a:rPr lang="ru-RU" sz="4000" b="1" strike="noStrike" spc="-1">
                <a:solidFill>
                  <a:srgbClr val="FFFFFF"/>
                </a:solidFill>
                <a:latin typeface="Verdana"/>
              </a:rPr>
              <a:t>Is “Better Together” better for Ellisville?</a:t>
            </a:r>
            <a:endParaRPr lang="ru-RU" sz="4000" b="0" strike="noStrike" spc="-1">
              <a:solidFill>
                <a:srgbClr val="000000"/>
              </a:solidFill>
              <a:latin typeface="Lucida Grande"/>
            </a:endParaRPr>
          </a:p>
        </p:txBody>
      </p:sp>
      <p:sp>
        <p:nvSpPr>
          <p:cNvPr id="339" name="TextShape 2"/>
          <p:cNvSpPr txBox="1"/>
          <p:nvPr/>
        </p:nvSpPr>
        <p:spPr>
          <a:xfrm>
            <a:off x="568800" y="2225520"/>
            <a:ext cx="10482840" cy="1203120"/>
          </a:xfrm>
          <a:prstGeom prst="rect">
            <a:avLst/>
          </a:prstGeom>
          <a:noFill/>
          <a:ln>
            <a:noFill/>
          </a:ln>
        </p:spPr>
        <p:txBody>
          <a:bodyPr/>
          <a:lstStyle/>
          <a:p>
            <a:pPr>
              <a:lnSpc>
                <a:spcPct val="100000"/>
              </a:lnSpc>
            </a:pPr>
            <a:r>
              <a:rPr lang="ru-RU" sz="2000" b="0" strike="noStrike" spc="-1">
                <a:solidFill>
                  <a:srgbClr val="FFCD00"/>
                </a:solidFill>
                <a:latin typeface="Lucida Grande"/>
              </a:rPr>
              <a:t>Under the Better Together's proposed plan, municipalities would be left with their parks system, trash service and limited planning functions.</a:t>
            </a:r>
          </a:p>
        </p:txBody>
      </p:sp>
      <p:sp>
        <p:nvSpPr>
          <p:cNvPr id="340" name="TextShape 3"/>
          <p:cNvSpPr txBox="1"/>
          <p:nvPr/>
        </p:nvSpPr>
        <p:spPr>
          <a:xfrm>
            <a:off x="10730160" y="6002280"/>
            <a:ext cx="549000" cy="364680"/>
          </a:xfrm>
          <a:prstGeom prst="rect">
            <a:avLst/>
          </a:prstGeom>
          <a:noFill/>
          <a:ln>
            <a:noFill/>
          </a:ln>
        </p:spPr>
        <p:txBody>
          <a:bodyPr anchor="ctr"/>
          <a:lstStyle/>
          <a:p>
            <a:pPr algn="r">
              <a:lnSpc>
                <a:spcPct val="100000"/>
              </a:lnSpc>
            </a:pPr>
            <a:fld id="{4037953D-8919-43B9-8B28-6800FB168BF5}" type="slidenum">
              <a:rPr lang="en-US" sz="1400" b="0" strike="noStrike" spc="-1">
                <a:solidFill>
                  <a:srgbClr val="FFCD00"/>
                </a:solidFill>
                <a:latin typeface="Lucida Grande"/>
              </a:rPr>
              <a:t>16</a:t>
            </a:fld>
            <a:endParaRPr lang="en-US" sz="1400" b="0" strike="noStrike" spc="-1">
              <a:latin typeface="Times New Roman"/>
            </a:endParaRPr>
          </a:p>
        </p:txBody>
      </p:sp>
      <p:pic>
        <p:nvPicPr>
          <p:cNvPr id="341" name="Picture 9"/>
          <p:cNvPicPr/>
          <p:nvPr/>
        </p:nvPicPr>
        <p:blipFill>
          <a:blip r:embed="rId2"/>
          <a:stretch/>
        </p:blipFill>
        <p:spPr>
          <a:xfrm>
            <a:off x="3249720" y="3457080"/>
            <a:ext cx="4529520" cy="2544840"/>
          </a:xfrm>
          <a:prstGeom prst="rect">
            <a:avLst/>
          </a:prstGeom>
          <a:ln w="88920">
            <a:solidFill>
              <a:srgbClr val="FFFFFF"/>
            </a:solidFill>
            <a:miter/>
          </a:ln>
          <a:effectLst>
            <a:outerShdw dist="18000" dir="5400000">
              <a:srgbClr val="000000">
                <a:alpha val="40000"/>
              </a:srgbClr>
            </a:outerShdw>
          </a:effectLst>
        </p:spPr>
      </p:pic>
      <p:sp>
        <p:nvSpPr>
          <p:cNvPr id="342" name="CustomShape 4"/>
          <p:cNvSpPr/>
          <p:nvPr/>
        </p:nvSpPr>
        <p:spPr>
          <a:xfrm>
            <a:off x="5118480" y="2852640"/>
            <a:ext cx="1056240" cy="3733920"/>
          </a:xfrm>
          <a:prstGeom prst="rect">
            <a:avLst/>
          </a:prstGeom>
          <a:noFill/>
          <a:ln>
            <a:noFill/>
          </a:ln>
        </p:spPr>
        <p:style>
          <a:lnRef idx="0">
            <a:scrgbClr r="0" g="0" b="0"/>
          </a:lnRef>
          <a:fillRef idx="0">
            <a:scrgbClr r="0" g="0" b="0"/>
          </a:fillRef>
          <a:effectRef idx="0">
            <a:scrgbClr r="0" g="0" b="0"/>
          </a:effectRef>
          <a:fontRef idx="minor"/>
        </p:style>
        <p:txBody>
          <a:bodyPr/>
          <a:lstStyle/>
          <a:p>
            <a:pPr algn="ctr">
              <a:lnSpc>
                <a:spcPct val="100000"/>
              </a:lnSpc>
            </a:pPr>
            <a:r>
              <a:rPr lang="en-US" sz="23900" b="1" strike="noStrike" spc="-1">
                <a:solidFill>
                  <a:srgbClr val="D11149"/>
                </a:solidFill>
                <a:latin typeface="Lucida Grande"/>
              </a:rPr>
              <a:t>?</a:t>
            </a:r>
            <a:endParaRPr lang="en-US" sz="23900" b="0" strike="noStrike" spc="-1">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TextShape 1"/>
          <p:cNvSpPr txBox="1"/>
          <p:nvPr/>
        </p:nvSpPr>
        <p:spPr>
          <a:xfrm>
            <a:off x="4635720" y="748440"/>
            <a:ext cx="7301160" cy="782280"/>
          </a:xfrm>
          <a:prstGeom prst="rect">
            <a:avLst/>
          </a:prstGeom>
          <a:noFill/>
          <a:ln>
            <a:noFill/>
          </a:ln>
        </p:spPr>
        <p:txBody>
          <a:bodyPr anchor="ctr">
            <a:normAutofit/>
          </a:bodyPr>
          <a:lstStyle/>
          <a:p>
            <a:pPr>
              <a:lnSpc>
                <a:spcPct val="90000"/>
              </a:lnSpc>
            </a:pPr>
            <a:r>
              <a:rPr lang="ru-RU" sz="4000" b="1" strike="noStrike" spc="-1">
                <a:solidFill>
                  <a:srgbClr val="FFFFFF"/>
                </a:solidFill>
                <a:latin typeface="Verdana"/>
              </a:rPr>
              <a:t>Financing of Services</a:t>
            </a:r>
            <a:endParaRPr lang="ru-RU" sz="4000" b="0" strike="noStrike" spc="-1">
              <a:solidFill>
                <a:srgbClr val="000000"/>
              </a:solidFill>
              <a:latin typeface="Lucida Grande"/>
            </a:endParaRPr>
          </a:p>
        </p:txBody>
      </p:sp>
      <p:sp>
        <p:nvSpPr>
          <p:cNvPr id="344" name="TextShape 2"/>
          <p:cNvSpPr txBox="1"/>
          <p:nvPr/>
        </p:nvSpPr>
        <p:spPr>
          <a:xfrm>
            <a:off x="4433760" y="2392200"/>
            <a:ext cx="7123320" cy="3609720"/>
          </a:xfrm>
          <a:prstGeom prst="rect">
            <a:avLst/>
          </a:prstGeom>
          <a:noFill/>
          <a:ln>
            <a:noFill/>
          </a:ln>
        </p:spPr>
        <p:txBody>
          <a:bodyPr lIns="0">
            <a:normAutofit/>
          </a:bodyPr>
          <a:lstStyle/>
          <a:p>
            <a:pPr marL="180000" indent="-179640">
              <a:lnSpc>
                <a:spcPct val="90000"/>
              </a:lnSpc>
              <a:spcBef>
                <a:spcPts val="601"/>
              </a:spcBef>
              <a:buClr>
                <a:srgbClr val="00AEDE"/>
              </a:buClr>
              <a:buFont typeface="Wingdings" charset="2"/>
              <a:buChar char=""/>
            </a:pPr>
            <a:r>
              <a:rPr lang="ru-RU" sz="2000" b="0" strike="noStrike" spc="-1">
                <a:solidFill>
                  <a:srgbClr val="F2F2F2"/>
                </a:solidFill>
                <a:latin typeface="Lucida Grande"/>
              </a:rPr>
              <a:t>General City Services of the Metropolitan City to be funded primarily from sales taxes</a:t>
            </a:r>
            <a:endParaRPr lang="ru-RU" sz="2000" b="0" strike="noStrike" spc="-1">
              <a:solidFill>
                <a:srgbClr val="FFCD00"/>
              </a:solidFill>
              <a:latin typeface="Lucida Grande"/>
            </a:endParaRPr>
          </a:p>
          <a:p>
            <a:pPr marL="180000" indent="-179640">
              <a:lnSpc>
                <a:spcPct val="90000"/>
              </a:lnSpc>
              <a:spcBef>
                <a:spcPts val="601"/>
              </a:spcBef>
              <a:buClr>
                <a:srgbClr val="00AEDE"/>
              </a:buClr>
              <a:buFont typeface="Wingdings" charset="2"/>
              <a:buChar char=""/>
            </a:pPr>
            <a:r>
              <a:rPr lang="ru-RU" sz="2000" b="0" strike="noStrike" spc="-1">
                <a:solidFill>
                  <a:srgbClr val="FFFFFF"/>
                </a:solidFill>
                <a:latin typeface="Lucida Grande"/>
              </a:rPr>
              <a:t>Municipal District Services to be funded primarily from property taxes</a:t>
            </a:r>
            <a:endParaRPr lang="ru-RU" sz="2000" b="0" strike="noStrike" spc="-1">
              <a:solidFill>
                <a:srgbClr val="FFCD00"/>
              </a:solidFill>
              <a:latin typeface="Lucida Grande"/>
            </a:endParaRPr>
          </a:p>
          <a:p>
            <a:pPr marL="180000" indent="-179640">
              <a:lnSpc>
                <a:spcPct val="90000"/>
              </a:lnSpc>
              <a:spcBef>
                <a:spcPts val="601"/>
              </a:spcBef>
              <a:buClr>
                <a:srgbClr val="00AEDE"/>
              </a:buClr>
              <a:buFont typeface="Wingdings" charset="2"/>
              <a:buChar char=""/>
            </a:pPr>
            <a:r>
              <a:rPr lang="ru-RU" sz="2000" b="0" strike="noStrike" spc="-1">
                <a:solidFill>
                  <a:srgbClr val="F2F2F2"/>
                </a:solidFill>
                <a:latin typeface="Lucida Grande"/>
              </a:rPr>
              <a:t>Each municipal district is a sub-district of the Metro City and the Metro City can, with voter approval in the municipal district, levy different taxes within the municipal district to increase the level of general district services in the municipal district</a:t>
            </a:r>
            <a:endParaRPr lang="ru-RU" sz="2000" b="0" strike="noStrike" spc="-1">
              <a:solidFill>
                <a:srgbClr val="FFCD00"/>
              </a:solidFill>
              <a:latin typeface="Lucida Grande"/>
            </a:endParaRPr>
          </a:p>
        </p:txBody>
      </p:sp>
      <p:sp>
        <p:nvSpPr>
          <p:cNvPr id="345" name="TextShape 3"/>
          <p:cNvSpPr txBox="1"/>
          <p:nvPr/>
        </p:nvSpPr>
        <p:spPr>
          <a:xfrm>
            <a:off x="10730160" y="6002280"/>
            <a:ext cx="549000" cy="364680"/>
          </a:xfrm>
          <a:prstGeom prst="rect">
            <a:avLst/>
          </a:prstGeom>
          <a:noFill/>
          <a:ln>
            <a:noFill/>
          </a:ln>
        </p:spPr>
        <p:txBody>
          <a:bodyPr anchor="ctr"/>
          <a:lstStyle/>
          <a:p>
            <a:pPr algn="r">
              <a:lnSpc>
                <a:spcPct val="100000"/>
              </a:lnSpc>
            </a:pPr>
            <a:fld id="{0212A7D6-43A5-415D-A72D-B626C7516403}" type="slidenum">
              <a:rPr lang="en-US" sz="1400" b="0" strike="noStrike" spc="-1">
                <a:solidFill>
                  <a:srgbClr val="FFCD00"/>
                </a:solidFill>
                <a:latin typeface="Lucida Grande"/>
              </a:rPr>
              <a:t>17</a:t>
            </a:fld>
            <a:endParaRPr lang="en-US" sz="1400" b="0" strike="noStrike" spc="-1">
              <a:latin typeface="Times New Roman"/>
            </a:endParaRPr>
          </a:p>
        </p:txBody>
      </p:sp>
      <p:pic>
        <p:nvPicPr>
          <p:cNvPr id="346" name="Picture Placeholder 13"/>
          <p:cNvPicPr/>
          <p:nvPr/>
        </p:nvPicPr>
        <p:blipFill>
          <a:blip r:embed="rId2"/>
          <a:stretch/>
        </p:blipFill>
        <p:spPr>
          <a:xfrm>
            <a:off x="286200" y="1862640"/>
            <a:ext cx="3427200" cy="24832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TextShape 1"/>
          <p:cNvSpPr txBox="1"/>
          <p:nvPr/>
        </p:nvSpPr>
        <p:spPr>
          <a:xfrm>
            <a:off x="1920240" y="91440"/>
            <a:ext cx="7614720" cy="782280"/>
          </a:xfrm>
          <a:prstGeom prst="rect">
            <a:avLst/>
          </a:prstGeom>
          <a:noFill/>
          <a:ln>
            <a:noFill/>
          </a:ln>
        </p:spPr>
        <p:txBody>
          <a:bodyPr anchor="ctr">
            <a:normAutofit fontScale="77500" lnSpcReduction="20000"/>
          </a:bodyPr>
          <a:lstStyle/>
          <a:p>
            <a:pPr>
              <a:lnSpc>
                <a:spcPct val="90000"/>
              </a:lnSpc>
            </a:pPr>
            <a:r>
              <a:rPr lang="ru-RU" sz="4000" b="1" strike="noStrike" spc="-1">
                <a:solidFill>
                  <a:srgbClr val="FFFFFF"/>
                </a:solidFill>
                <a:latin typeface="Verdana"/>
              </a:rPr>
              <a:t>Property to be Transferred to Metro City</a:t>
            </a:r>
            <a:endParaRPr lang="ru-RU" sz="4000" b="0" strike="noStrike" spc="-1">
              <a:solidFill>
                <a:srgbClr val="000000"/>
              </a:solidFill>
              <a:latin typeface="Lucida Grande"/>
            </a:endParaRPr>
          </a:p>
        </p:txBody>
      </p:sp>
      <p:sp>
        <p:nvSpPr>
          <p:cNvPr id="348" name="TextShape 2"/>
          <p:cNvSpPr txBox="1"/>
          <p:nvPr/>
        </p:nvSpPr>
        <p:spPr>
          <a:xfrm>
            <a:off x="471960" y="744840"/>
            <a:ext cx="11415240" cy="4082400"/>
          </a:xfrm>
          <a:prstGeom prst="rect">
            <a:avLst/>
          </a:prstGeom>
          <a:noFill/>
          <a:ln>
            <a:noFill/>
          </a:ln>
        </p:spPr>
        <p:txBody>
          <a:bodyPr lIns="0"/>
          <a:lstStyle/>
          <a:p>
            <a:pPr marL="180000" indent="-179640">
              <a:lnSpc>
                <a:spcPct val="90000"/>
              </a:lnSpc>
              <a:spcBef>
                <a:spcPts val="601"/>
              </a:spcBef>
              <a:buClr>
                <a:srgbClr val="00AEDE"/>
              </a:buClr>
              <a:buFont typeface="Wingdings" charset="2"/>
              <a:buChar char=""/>
            </a:pPr>
            <a:r>
              <a:rPr lang="ru-RU" sz="2000" b="0" strike="noStrike" spc="-1">
                <a:solidFill>
                  <a:srgbClr val="F2F2F2"/>
                </a:solidFill>
                <a:latin typeface="Lucida Grande"/>
              </a:rPr>
              <a:t>Property, contracts, records and personnel of municipal district relating to provision of a general district service shall be transferred to the Metro City</a:t>
            </a:r>
            <a:endParaRPr lang="ru-RU" sz="2000" b="0" strike="noStrike" spc="-1">
              <a:solidFill>
                <a:srgbClr val="FFCD00"/>
              </a:solidFill>
              <a:latin typeface="Lucida Grande"/>
            </a:endParaRPr>
          </a:p>
          <a:p>
            <a:pPr marL="180000" indent="-179640">
              <a:lnSpc>
                <a:spcPct val="90000"/>
              </a:lnSpc>
              <a:spcBef>
                <a:spcPts val="601"/>
              </a:spcBef>
              <a:buClr>
                <a:srgbClr val="00AEDE"/>
              </a:buClr>
              <a:buFont typeface="Wingdings" charset="2"/>
              <a:buChar char=""/>
            </a:pPr>
            <a:r>
              <a:rPr lang="ru-RU" sz="2000" b="0" strike="noStrike" spc="-1">
                <a:solidFill>
                  <a:srgbClr val="F2F2F2"/>
                </a:solidFill>
                <a:latin typeface="Lucida Grande"/>
              </a:rPr>
              <a:t>What is included in the term “property”? Land, buildings, equipment? We do not know.</a:t>
            </a:r>
            <a:endParaRPr lang="ru-RU" sz="2000" b="0" strike="noStrike" spc="-1">
              <a:solidFill>
                <a:srgbClr val="FFCD00"/>
              </a:solidFill>
              <a:latin typeface="Lucida Grande"/>
            </a:endParaRPr>
          </a:p>
          <a:p>
            <a:pPr marL="180000" indent="-179640">
              <a:lnSpc>
                <a:spcPct val="90000"/>
              </a:lnSpc>
              <a:spcBef>
                <a:spcPts val="601"/>
              </a:spcBef>
              <a:buClr>
                <a:srgbClr val="00AEDE"/>
              </a:buClr>
              <a:buFont typeface="Wingdings" charset="2"/>
              <a:buChar char=""/>
            </a:pPr>
            <a:endParaRPr lang="ru-RU" sz="2000" b="0" strike="noStrike" spc="-1">
              <a:solidFill>
                <a:srgbClr val="FFCD00"/>
              </a:solidFill>
              <a:latin typeface="Lucida Grande"/>
            </a:endParaRPr>
          </a:p>
          <a:p>
            <a:pPr marL="180000" indent="-179640">
              <a:lnSpc>
                <a:spcPct val="90000"/>
              </a:lnSpc>
              <a:spcBef>
                <a:spcPts val="601"/>
              </a:spcBef>
              <a:buClr>
                <a:srgbClr val="00AEDE"/>
              </a:buClr>
              <a:buFont typeface="Wingdings" charset="2"/>
              <a:buChar char=""/>
            </a:pPr>
            <a:endParaRPr lang="ru-RU" sz="2000" b="0" strike="noStrike" spc="-1">
              <a:solidFill>
                <a:srgbClr val="FFCD00"/>
              </a:solidFill>
              <a:latin typeface="Lucida Grande"/>
            </a:endParaRPr>
          </a:p>
          <a:p>
            <a:pPr marL="180000" indent="-179640">
              <a:lnSpc>
                <a:spcPct val="90000"/>
              </a:lnSpc>
              <a:spcBef>
                <a:spcPts val="601"/>
              </a:spcBef>
              <a:buClr>
                <a:srgbClr val="00AEDE"/>
              </a:buClr>
              <a:buFont typeface="Wingdings" charset="2"/>
              <a:buChar char=""/>
            </a:pPr>
            <a:r>
              <a:rPr lang="ru-RU" sz="2000" b="0" strike="noStrike" spc="-1">
                <a:solidFill>
                  <a:srgbClr val="F2F2F2"/>
                </a:solidFill>
                <a:latin typeface="Lucida Grande"/>
              </a:rPr>
              <a:t>Property encumbered by debt is not transferred until the debt is retired</a:t>
            </a:r>
            <a:endParaRPr lang="ru-RU" sz="2000" b="0" strike="noStrike" spc="-1">
              <a:solidFill>
                <a:srgbClr val="FFCD00"/>
              </a:solidFill>
              <a:latin typeface="Lucida Grande"/>
            </a:endParaRPr>
          </a:p>
        </p:txBody>
      </p:sp>
      <p:pic>
        <p:nvPicPr>
          <p:cNvPr id="349" name="Picture Placeholder 13"/>
          <p:cNvPicPr/>
          <p:nvPr/>
        </p:nvPicPr>
        <p:blipFill>
          <a:blip r:embed="rId2"/>
          <a:stretch/>
        </p:blipFill>
        <p:spPr>
          <a:xfrm>
            <a:off x="4114800" y="3840480"/>
            <a:ext cx="3548160" cy="2661120"/>
          </a:xfrm>
          <a:prstGeom prst="rect">
            <a:avLst/>
          </a:prstGeom>
          <a:ln>
            <a:noFill/>
          </a:ln>
        </p:spPr>
      </p:pic>
      <p:sp>
        <p:nvSpPr>
          <p:cNvPr id="350" name="TextShape 3"/>
          <p:cNvSpPr txBox="1"/>
          <p:nvPr/>
        </p:nvSpPr>
        <p:spPr>
          <a:xfrm>
            <a:off x="10730160" y="6002280"/>
            <a:ext cx="549000" cy="364680"/>
          </a:xfrm>
          <a:prstGeom prst="rect">
            <a:avLst/>
          </a:prstGeom>
          <a:noFill/>
          <a:ln>
            <a:noFill/>
          </a:ln>
        </p:spPr>
        <p:txBody>
          <a:bodyPr anchor="ctr"/>
          <a:lstStyle/>
          <a:p>
            <a:pPr algn="r">
              <a:lnSpc>
                <a:spcPct val="100000"/>
              </a:lnSpc>
            </a:pPr>
            <a:fld id="{0A14A44A-9C68-4377-B312-08CBFB978A31}" type="slidenum">
              <a:rPr lang="en-US" sz="1400" b="0" strike="noStrike" spc="-1">
                <a:solidFill>
                  <a:srgbClr val="FFCD00"/>
                </a:solidFill>
                <a:latin typeface="Lucida Grande"/>
              </a:rPr>
              <a:t>18</a:t>
            </a:fld>
            <a:endParaRPr lang="en-US" sz="1400" b="0" strike="noStrike" spc="-1">
              <a:latin typeface="Times New Roman"/>
            </a:endParaRPr>
          </a:p>
        </p:txBody>
      </p:sp>
      <p:pic>
        <p:nvPicPr>
          <p:cNvPr id="351" name="Picture 350"/>
          <p:cNvPicPr/>
          <p:nvPr/>
        </p:nvPicPr>
        <p:blipFill>
          <a:blip r:embed="rId3"/>
          <a:stretch/>
        </p:blipFill>
        <p:spPr>
          <a:xfrm>
            <a:off x="330840" y="3090960"/>
            <a:ext cx="3418200" cy="2560320"/>
          </a:xfrm>
          <a:prstGeom prst="rect">
            <a:avLst/>
          </a:prstGeom>
          <a:ln>
            <a:noFill/>
          </a:ln>
        </p:spPr>
      </p:pic>
      <p:pic>
        <p:nvPicPr>
          <p:cNvPr id="352" name="Picture 351"/>
          <p:cNvPicPr/>
          <p:nvPr/>
        </p:nvPicPr>
        <p:blipFill>
          <a:blip r:embed="rId4"/>
          <a:stretch/>
        </p:blipFill>
        <p:spPr>
          <a:xfrm>
            <a:off x="7955280" y="3063600"/>
            <a:ext cx="3474720" cy="26056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 name="Picture Placeholder 13"/>
          <p:cNvPicPr/>
          <p:nvPr/>
        </p:nvPicPr>
        <p:blipFill>
          <a:blip r:embed="rId2"/>
          <a:stretch/>
        </p:blipFill>
        <p:spPr>
          <a:xfrm>
            <a:off x="474120" y="1661760"/>
            <a:ext cx="2711880" cy="2300400"/>
          </a:xfrm>
          <a:prstGeom prst="rect">
            <a:avLst/>
          </a:prstGeom>
          <a:ln>
            <a:noFill/>
          </a:ln>
        </p:spPr>
      </p:pic>
      <p:sp>
        <p:nvSpPr>
          <p:cNvPr id="354" name="TextShape 1"/>
          <p:cNvSpPr txBox="1"/>
          <p:nvPr/>
        </p:nvSpPr>
        <p:spPr>
          <a:xfrm>
            <a:off x="3636360" y="750600"/>
            <a:ext cx="8161200" cy="782280"/>
          </a:xfrm>
          <a:prstGeom prst="rect">
            <a:avLst/>
          </a:prstGeom>
          <a:noFill/>
          <a:ln>
            <a:noFill/>
          </a:ln>
        </p:spPr>
        <p:txBody>
          <a:bodyPr anchor="ctr">
            <a:normAutofit fontScale="70000" lnSpcReduction="20000"/>
          </a:bodyPr>
          <a:lstStyle/>
          <a:p>
            <a:pPr>
              <a:lnSpc>
                <a:spcPct val="90000"/>
              </a:lnSpc>
            </a:pPr>
            <a:r>
              <a:rPr lang="ru-RU" sz="4000" b="1" strike="noStrike" spc="-1">
                <a:solidFill>
                  <a:srgbClr val="FFFFFF"/>
                </a:solidFill>
                <a:latin typeface="Verdana"/>
              </a:rPr>
              <a:t>Ellisville and other Municipal Revenues Redirected to Metro City are…</a:t>
            </a:r>
            <a:endParaRPr lang="ru-RU" sz="4000" b="0" strike="noStrike" spc="-1">
              <a:solidFill>
                <a:srgbClr val="000000"/>
              </a:solidFill>
              <a:latin typeface="Lucida Grande"/>
            </a:endParaRPr>
          </a:p>
        </p:txBody>
      </p:sp>
      <p:sp>
        <p:nvSpPr>
          <p:cNvPr id="355" name="TextShape 2"/>
          <p:cNvSpPr txBox="1"/>
          <p:nvPr/>
        </p:nvSpPr>
        <p:spPr>
          <a:xfrm>
            <a:off x="3785040" y="2392200"/>
            <a:ext cx="7612560" cy="3419280"/>
          </a:xfrm>
          <a:prstGeom prst="rect">
            <a:avLst/>
          </a:prstGeom>
          <a:noFill/>
          <a:ln>
            <a:noFill/>
          </a:ln>
        </p:spPr>
        <p:txBody>
          <a:bodyPr lIns="0">
            <a:normAutofit/>
          </a:bodyPr>
          <a:lstStyle/>
          <a:p>
            <a:pPr marL="180000" indent="-179640">
              <a:lnSpc>
                <a:spcPct val="90000"/>
              </a:lnSpc>
              <a:spcBef>
                <a:spcPts val="601"/>
              </a:spcBef>
              <a:buClr>
                <a:srgbClr val="00AEDE"/>
              </a:buClr>
              <a:buFont typeface="Wingdings" charset="2"/>
              <a:buChar char=""/>
            </a:pPr>
            <a:r>
              <a:rPr lang="ru-RU" sz="1800" b="0" strike="noStrike" spc="-1">
                <a:solidFill>
                  <a:srgbClr val="F2F2F2"/>
                </a:solidFill>
                <a:latin typeface="Lucida Grande"/>
              </a:rPr>
              <a:t>Sales and Use Taxes previously approved by Municipal Voters the municipality to remain in effect BUT REDIRECTED to Metro City</a:t>
            </a:r>
            <a:endParaRPr lang="ru-RU" sz="1800" b="0" strike="noStrike" spc="-1">
              <a:solidFill>
                <a:srgbClr val="FFCD00"/>
              </a:solidFill>
              <a:latin typeface="Lucida Grande"/>
            </a:endParaRPr>
          </a:p>
          <a:p>
            <a:pPr marL="180000" indent="-179640">
              <a:lnSpc>
                <a:spcPct val="90000"/>
              </a:lnSpc>
              <a:spcBef>
                <a:spcPts val="601"/>
              </a:spcBef>
              <a:buClr>
                <a:srgbClr val="00AEDE"/>
              </a:buClr>
              <a:buFont typeface="Wingdings" charset="2"/>
              <a:buChar char=""/>
            </a:pPr>
            <a:r>
              <a:rPr lang="ru-RU" sz="1800" b="0" strike="noStrike" spc="-1">
                <a:solidFill>
                  <a:srgbClr val="F2F2F2"/>
                </a:solidFill>
                <a:latin typeface="Lucida Grande"/>
              </a:rPr>
              <a:t>Taxes shared with “Cities”, such as, County Road &amp; Bridge Refund, Cigarette Tax; State Gasoline, Motor Vehicle, and Motor Vehicle Fees</a:t>
            </a:r>
            <a:endParaRPr lang="ru-RU" sz="1800" b="0" strike="noStrike" spc="-1">
              <a:solidFill>
                <a:srgbClr val="FFCD00"/>
              </a:solidFill>
              <a:latin typeface="Lucida Grande"/>
            </a:endParaRPr>
          </a:p>
          <a:p>
            <a:pPr marL="180000" indent="-179640">
              <a:lnSpc>
                <a:spcPct val="90000"/>
              </a:lnSpc>
              <a:spcBef>
                <a:spcPts val="601"/>
              </a:spcBef>
              <a:buClr>
                <a:srgbClr val="00AEDE"/>
              </a:buClr>
              <a:buFont typeface="Wingdings" charset="2"/>
              <a:buChar char=""/>
            </a:pPr>
            <a:r>
              <a:rPr lang="ru-RU" sz="1800" b="0" strike="noStrike" spc="-1">
                <a:solidFill>
                  <a:srgbClr val="F2F2F2"/>
                </a:solidFill>
                <a:latin typeface="Lucida Grande"/>
              </a:rPr>
              <a:t>Municipal Court Revenues</a:t>
            </a:r>
            <a:endParaRPr lang="ru-RU" sz="1800" b="0" strike="noStrike" spc="-1">
              <a:solidFill>
                <a:srgbClr val="FFCD00"/>
              </a:solidFill>
              <a:latin typeface="Lucida Grande"/>
            </a:endParaRPr>
          </a:p>
          <a:p>
            <a:pPr marL="180000" indent="-179640">
              <a:lnSpc>
                <a:spcPct val="90000"/>
              </a:lnSpc>
              <a:spcBef>
                <a:spcPts val="601"/>
              </a:spcBef>
              <a:buClr>
                <a:srgbClr val="00AEDE"/>
              </a:buClr>
              <a:buFont typeface="Wingdings" charset="2"/>
              <a:buChar char=""/>
            </a:pPr>
            <a:r>
              <a:rPr lang="ru-RU" sz="1800" b="0" strike="noStrike" spc="-1">
                <a:solidFill>
                  <a:srgbClr val="F2F2F2"/>
                </a:solidFill>
                <a:latin typeface="Lucida Grande"/>
              </a:rPr>
              <a:t>Revenues from Business Licenses</a:t>
            </a:r>
            <a:endParaRPr lang="ru-RU" sz="1800" b="0" strike="noStrike" spc="-1">
              <a:solidFill>
                <a:srgbClr val="FFCD00"/>
              </a:solidFill>
              <a:latin typeface="Lucida Grande"/>
            </a:endParaRPr>
          </a:p>
          <a:p>
            <a:pPr marL="180000" indent="-179640">
              <a:lnSpc>
                <a:spcPct val="90000"/>
              </a:lnSpc>
              <a:spcBef>
                <a:spcPts val="601"/>
              </a:spcBef>
              <a:buClr>
                <a:srgbClr val="00AEDE"/>
              </a:buClr>
              <a:buFont typeface="Wingdings" charset="2"/>
              <a:buChar char=""/>
            </a:pPr>
            <a:r>
              <a:rPr lang="ru-RU" sz="1800" b="0" strike="noStrike" spc="-1">
                <a:solidFill>
                  <a:srgbClr val="F2F2F2"/>
                </a:solidFill>
                <a:latin typeface="Lucida Grande"/>
              </a:rPr>
              <a:t>Revenues from Land Use Regulations</a:t>
            </a:r>
            <a:endParaRPr lang="ru-RU" sz="1800" b="0" strike="noStrike" spc="-1">
              <a:solidFill>
                <a:srgbClr val="FFCD00"/>
              </a:solidFill>
              <a:latin typeface="Lucida Grande"/>
            </a:endParaRPr>
          </a:p>
          <a:p>
            <a:pPr marL="180000" indent="-179640">
              <a:lnSpc>
                <a:spcPct val="90000"/>
              </a:lnSpc>
              <a:spcBef>
                <a:spcPts val="601"/>
              </a:spcBef>
              <a:buClr>
                <a:srgbClr val="00AEDE"/>
              </a:buClr>
              <a:buFont typeface="Wingdings" charset="2"/>
              <a:buChar char=""/>
            </a:pPr>
            <a:r>
              <a:rPr lang="ru-RU" sz="1800" b="0" strike="noStrike" spc="-1">
                <a:solidFill>
                  <a:srgbClr val="F2F2F2"/>
                </a:solidFill>
                <a:latin typeface="Lucida Grande"/>
              </a:rPr>
              <a:t>Building Permit and Inspection Fees</a:t>
            </a:r>
            <a:endParaRPr lang="ru-RU" sz="1800" b="0" strike="noStrike" spc="-1">
              <a:solidFill>
                <a:srgbClr val="FFCD00"/>
              </a:solidFill>
              <a:latin typeface="Lucida Grande"/>
            </a:endParaRPr>
          </a:p>
          <a:p>
            <a:pPr marL="180000" indent="-179640">
              <a:lnSpc>
                <a:spcPct val="90000"/>
              </a:lnSpc>
              <a:spcBef>
                <a:spcPts val="601"/>
              </a:spcBef>
              <a:buClr>
                <a:srgbClr val="00AEDE"/>
              </a:buClr>
              <a:buFont typeface="Wingdings" charset="2"/>
              <a:buChar char=""/>
            </a:pPr>
            <a:r>
              <a:rPr lang="ru-RU" sz="1800" b="0" strike="noStrike" spc="-1">
                <a:solidFill>
                  <a:srgbClr val="F2F2F2"/>
                </a:solidFill>
                <a:latin typeface="Lucida Grande"/>
              </a:rPr>
              <a:t>In addition, earnings taxes in the City of St. Louis to be redirected to Metro City, but will be phased out over 10 years</a:t>
            </a:r>
            <a:endParaRPr lang="ru-RU" sz="1800" b="0" strike="noStrike" spc="-1">
              <a:solidFill>
                <a:srgbClr val="FFCD00"/>
              </a:solidFill>
              <a:latin typeface="Lucida Grande"/>
            </a:endParaRPr>
          </a:p>
          <a:p>
            <a:pPr>
              <a:lnSpc>
                <a:spcPct val="90000"/>
              </a:lnSpc>
              <a:spcBef>
                <a:spcPts val="601"/>
              </a:spcBef>
            </a:pPr>
            <a:endParaRPr lang="ru-RU" sz="1800" b="0" strike="noStrike" spc="-1">
              <a:solidFill>
                <a:srgbClr val="FFCD00"/>
              </a:solidFill>
              <a:latin typeface="Lucida Grande"/>
            </a:endParaRPr>
          </a:p>
        </p:txBody>
      </p:sp>
      <p:sp>
        <p:nvSpPr>
          <p:cNvPr id="356" name="TextShape 3"/>
          <p:cNvSpPr txBox="1"/>
          <p:nvPr/>
        </p:nvSpPr>
        <p:spPr>
          <a:xfrm>
            <a:off x="10730160" y="6002280"/>
            <a:ext cx="549000" cy="364680"/>
          </a:xfrm>
          <a:prstGeom prst="rect">
            <a:avLst/>
          </a:prstGeom>
          <a:noFill/>
          <a:ln>
            <a:noFill/>
          </a:ln>
        </p:spPr>
        <p:txBody>
          <a:bodyPr anchor="ctr"/>
          <a:lstStyle/>
          <a:p>
            <a:pPr algn="r">
              <a:lnSpc>
                <a:spcPct val="100000"/>
              </a:lnSpc>
            </a:pPr>
            <a:fld id="{1187315B-BBCF-4E2B-9A1F-916446AD0681}" type="slidenum">
              <a:rPr lang="en-US" sz="1400" b="0" strike="noStrike" spc="-1">
                <a:solidFill>
                  <a:srgbClr val="FFCD00"/>
                </a:solidFill>
                <a:latin typeface="Lucida Grande"/>
              </a:rPr>
              <a:t>19</a:t>
            </a:fld>
            <a:endParaRPr lang="en-US" sz="14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1"/>
          <p:cNvSpPr txBox="1"/>
          <p:nvPr/>
        </p:nvSpPr>
        <p:spPr>
          <a:xfrm>
            <a:off x="774000" y="2221920"/>
            <a:ext cx="10218240" cy="3780000"/>
          </a:xfrm>
          <a:prstGeom prst="rect">
            <a:avLst/>
          </a:prstGeom>
          <a:noFill/>
          <a:ln>
            <a:noFill/>
          </a:ln>
        </p:spPr>
        <p:txBody>
          <a:bodyPr>
            <a:normAutofit fontScale="92500" lnSpcReduction="10000"/>
          </a:bodyPr>
          <a:lstStyle/>
          <a:p>
            <a:pPr>
              <a:lnSpc>
                <a:spcPct val="90000"/>
              </a:lnSpc>
              <a:spcBef>
                <a:spcPts val="1001"/>
              </a:spcBef>
            </a:pPr>
            <a:r>
              <a:rPr lang="ru-RU" sz="2200" b="0" strike="noStrike" spc="-1">
                <a:solidFill>
                  <a:srgbClr val="FFCD00"/>
                </a:solidFill>
                <a:latin typeface="Lucida Grande"/>
              </a:rPr>
              <a:t>This presentation was originally prepared based upon the Better Together Report  issued on January 25, 2019 and based on the ballot language submitted to the Secretary of State by Better Together on January 25, 2019. The initiative petition language was withdrawn on Friday, February 8</a:t>
            </a:r>
            <a:r>
              <a:rPr lang="ru-RU" sz="2200" b="0" strike="noStrike" spc="-1" baseline="30000">
                <a:solidFill>
                  <a:srgbClr val="FFCD00"/>
                </a:solidFill>
                <a:latin typeface="Lucida Grande"/>
              </a:rPr>
              <a:t>th</a:t>
            </a:r>
            <a:r>
              <a:rPr lang="ru-RU" sz="2200" b="0" strike="noStrike" spc="-1">
                <a:solidFill>
                  <a:srgbClr val="FFCD00"/>
                </a:solidFill>
                <a:latin typeface="Lucida Grande"/>
              </a:rPr>
              <a:t> by Better Together and was re-submitted on February 13</a:t>
            </a:r>
            <a:r>
              <a:rPr lang="ru-RU" sz="2200" b="0" strike="noStrike" spc="-1" baseline="30000">
                <a:solidFill>
                  <a:srgbClr val="FFCD00"/>
                </a:solidFill>
                <a:latin typeface="Lucida Grande"/>
              </a:rPr>
              <a:t>th  </a:t>
            </a:r>
            <a:r>
              <a:rPr lang="ru-RU" sz="2200" b="0" strike="noStrike" spc="-1">
                <a:solidFill>
                  <a:srgbClr val="FFCD00"/>
                </a:solidFill>
                <a:latin typeface="Lucida Grande"/>
              </a:rPr>
              <a:t>and withdrawn again on March 22</a:t>
            </a:r>
            <a:r>
              <a:rPr lang="ru-RU" sz="2200" b="0" strike="noStrike" spc="-1" baseline="30000">
                <a:solidFill>
                  <a:srgbClr val="FFCD00"/>
                </a:solidFill>
                <a:latin typeface="Lucida Grande"/>
              </a:rPr>
              <a:t>nd </a:t>
            </a:r>
            <a:r>
              <a:rPr lang="ru-RU" sz="2200" b="0" strike="noStrike" spc="-1">
                <a:solidFill>
                  <a:srgbClr val="FFCD00"/>
                </a:solidFill>
                <a:latin typeface="Lucida Grande"/>
              </a:rPr>
              <a:t>and re-submitted on March 26</a:t>
            </a:r>
            <a:r>
              <a:rPr lang="ru-RU" sz="2200" b="0" strike="noStrike" spc="-1" baseline="30000">
                <a:solidFill>
                  <a:srgbClr val="FFCD00"/>
                </a:solidFill>
                <a:latin typeface="Lucida Grande"/>
              </a:rPr>
              <a:t>th</a:t>
            </a:r>
            <a:r>
              <a:rPr lang="ru-RU" sz="2200" b="0" strike="noStrike" spc="-1">
                <a:solidFill>
                  <a:srgbClr val="FFCD00"/>
                </a:solidFill>
                <a:latin typeface="Lucida Grande"/>
              </a:rPr>
              <a:t> incorporating various changes.</a:t>
            </a:r>
          </a:p>
          <a:p>
            <a:pPr>
              <a:lnSpc>
                <a:spcPct val="90000"/>
              </a:lnSpc>
              <a:spcBef>
                <a:spcPts val="1001"/>
              </a:spcBef>
            </a:pPr>
            <a:r>
              <a:rPr lang="ru-RU" sz="2200" b="0" strike="noStrike" spc="-1">
                <a:solidFill>
                  <a:srgbClr val="FFCD00"/>
                </a:solidFill>
                <a:latin typeface="Lucida Grande"/>
              </a:rPr>
              <a:t>And the Freeholders Initiative Petition issued by the Municipal League of Metro St. Louis, on February 14, 2019.</a:t>
            </a:r>
          </a:p>
          <a:p>
            <a:pPr>
              <a:lnSpc>
                <a:spcPct val="90000"/>
              </a:lnSpc>
              <a:spcBef>
                <a:spcPts val="1001"/>
              </a:spcBef>
            </a:pPr>
            <a:r>
              <a:rPr lang="ru-RU" sz="2200" b="0" strike="noStrike" spc="-1">
                <a:solidFill>
                  <a:srgbClr val="FFCD00"/>
                </a:solidFill>
                <a:latin typeface="Lucida Grande"/>
                <a:ea typeface="Microsoft YaHei"/>
              </a:rPr>
              <a:t>This presentation represents a general summary of  the Better Together city-county merger proposal  and the Freeholders Initiative Petition proposal as interpreted by city staff</a:t>
            </a:r>
            <a:r>
              <a:rPr lang="ru-RU" sz="2200" b="0" strike="noStrike" spc="-1">
                <a:solidFill>
                  <a:srgbClr val="FFCD00"/>
                </a:solidFill>
                <a:latin typeface="Lucida Grande"/>
              </a:rPr>
              <a:t>. The information is intended to provide a fair and objective presentation of the facts regarding the Better Together petition, as the City is prohibited from using public resources to support or oppose any ballot measure.</a:t>
            </a:r>
          </a:p>
          <a:p>
            <a:pPr>
              <a:lnSpc>
                <a:spcPct val="90000"/>
              </a:lnSpc>
              <a:spcBef>
                <a:spcPts val="1001"/>
              </a:spcBef>
            </a:pPr>
            <a:endParaRPr lang="ru-RU" sz="2200" b="0" strike="noStrike" spc="-1">
              <a:solidFill>
                <a:srgbClr val="FFCD00"/>
              </a:solidFill>
              <a:latin typeface="Lucida Grande"/>
            </a:endParaRPr>
          </a:p>
        </p:txBody>
      </p:sp>
      <p:sp>
        <p:nvSpPr>
          <p:cNvPr id="271" name="TextShape 2"/>
          <p:cNvSpPr txBox="1"/>
          <p:nvPr/>
        </p:nvSpPr>
        <p:spPr>
          <a:xfrm>
            <a:off x="10730160" y="6002280"/>
            <a:ext cx="549000" cy="364680"/>
          </a:xfrm>
          <a:prstGeom prst="rect">
            <a:avLst/>
          </a:prstGeom>
          <a:noFill/>
          <a:ln>
            <a:noFill/>
          </a:ln>
        </p:spPr>
        <p:txBody>
          <a:bodyPr anchor="ctr"/>
          <a:lstStyle/>
          <a:p>
            <a:pPr algn="r">
              <a:lnSpc>
                <a:spcPct val="100000"/>
              </a:lnSpc>
            </a:pPr>
            <a:fld id="{72C64C83-6CFB-40B5-BB87-D4EA63FD08BE}" type="slidenum">
              <a:rPr lang="en-US" sz="1400" b="0" strike="noStrike" spc="-1">
                <a:solidFill>
                  <a:srgbClr val="FFCD00"/>
                </a:solidFill>
                <a:latin typeface="Lucida Grande"/>
              </a:rPr>
              <a:t>2</a:t>
            </a:fld>
            <a:endParaRPr lang="en-US" sz="1400" b="0" strike="noStrike" spc="-1">
              <a:latin typeface="Times New Roman"/>
            </a:endParaRPr>
          </a:p>
        </p:txBody>
      </p:sp>
      <p:sp>
        <p:nvSpPr>
          <p:cNvPr id="272" name="TextShape 3"/>
          <p:cNvSpPr txBox="1"/>
          <p:nvPr/>
        </p:nvSpPr>
        <p:spPr>
          <a:xfrm>
            <a:off x="774000" y="1033200"/>
            <a:ext cx="5055840" cy="782280"/>
          </a:xfrm>
          <a:prstGeom prst="rect">
            <a:avLst/>
          </a:prstGeom>
          <a:noFill/>
          <a:ln>
            <a:noFill/>
          </a:ln>
        </p:spPr>
        <p:txBody>
          <a:bodyPr anchor="ctr"/>
          <a:lstStyle/>
          <a:p>
            <a:pPr>
              <a:lnSpc>
                <a:spcPct val="90000"/>
              </a:lnSpc>
            </a:pPr>
            <a:r>
              <a:rPr lang="ru-RU" sz="4000" b="1" strike="noStrike" spc="-1">
                <a:solidFill>
                  <a:srgbClr val="FFFFFF"/>
                </a:solidFill>
                <a:latin typeface="Verdana"/>
              </a:rPr>
              <a:t>Disclaimer…</a:t>
            </a:r>
            <a:endParaRPr lang="ru-RU" sz="4000" b="0" strike="noStrike" spc="-1">
              <a:solidFill>
                <a:srgbClr val="000000"/>
              </a:solidFill>
              <a:latin typeface="Lucida Grand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TextShape 1"/>
          <p:cNvSpPr txBox="1"/>
          <p:nvPr/>
        </p:nvSpPr>
        <p:spPr>
          <a:xfrm>
            <a:off x="573480" y="1317240"/>
            <a:ext cx="2825280" cy="1523880"/>
          </a:xfrm>
          <a:prstGeom prst="rect">
            <a:avLst/>
          </a:prstGeom>
          <a:noFill/>
          <a:ln>
            <a:noFill/>
          </a:ln>
        </p:spPr>
        <p:txBody>
          <a:bodyPr anchor="ctr"/>
          <a:lstStyle/>
          <a:p>
            <a:pPr>
              <a:lnSpc>
                <a:spcPct val="90000"/>
              </a:lnSpc>
            </a:pPr>
            <a:r>
              <a:rPr lang="ru-RU" sz="4000" b="1" strike="noStrike" spc="-1">
                <a:solidFill>
                  <a:srgbClr val="FFFFFF"/>
                </a:solidFill>
                <a:latin typeface="Verdana"/>
              </a:rPr>
              <a:t>Sales Taxes*</a:t>
            </a:r>
            <a:endParaRPr lang="ru-RU" sz="4000" b="0" strike="noStrike" spc="-1">
              <a:solidFill>
                <a:srgbClr val="000000"/>
              </a:solidFill>
              <a:latin typeface="Lucida Grande"/>
            </a:endParaRPr>
          </a:p>
        </p:txBody>
      </p:sp>
      <p:graphicFrame>
        <p:nvGraphicFramePr>
          <p:cNvPr id="358" name="Table 2"/>
          <p:cNvGraphicFramePr/>
          <p:nvPr>
            <p:extLst>
              <p:ext uri="{D42A27DB-BD31-4B8C-83A1-F6EECF244321}">
                <p14:modId xmlns:p14="http://schemas.microsoft.com/office/powerpoint/2010/main" val="2709874192"/>
              </p:ext>
            </p:extLst>
          </p:nvPr>
        </p:nvGraphicFramePr>
        <p:xfrm>
          <a:off x="3125880" y="1592280"/>
          <a:ext cx="7802096" cy="3309120"/>
        </p:xfrm>
        <a:graphic>
          <a:graphicData uri="http://schemas.openxmlformats.org/drawingml/2006/table">
            <a:tbl>
              <a:tblPr/>
              <a:tblGrid>
                <a:gridCol w="4709273">
                  <a:extLst>
                    <a:ext uri="{9D8B030D-6E8A-4147-A177-3AD203B41FA5}">
                      <a16:colId xmlns:a16="http://schemas.microsoft.com/office/drawing/2014/main" xmlns="" val="20000"/>
                    </a:ext>
                  </a:extLst>
                </a:gridCol>
                <a:gridCol w="3092823">
                  <a:extLst>
                    <a:ext uri="{9D8B030D-6E8A-4147-A177-3AD203B41FA5}">
                      <a16:colId xmlns:a16="http://schemas.microsoft.com/office/drawing/2014/main" xmlns="" val="20001"/>
                    </a:ext>
                  </a:extLst>
                </a:gridCol>
              </a:tblGrid>
              <a:tr h="786240">
                <a:tc>
                  <a:txBody>
                    <a:bodyPr/>
                    <a:lstStyle/>
                    <a:p>
                      <a:pPr algn="l" rtl="0" fontAlgn="ctr"/>
                      <a:r>
                        <a:rPr lang="en-US" sz="1800" b="1" i="0" u="none" strike="noStrike" dirty="0">
                          <a:solidFill>
                            <a:srgbClr val="FFFFFF"/>
                          </a:solidFill>
                          <a:effectLst/>
                          <a:latin typeface="Lucida Grande"/>
                        </a:rPr>
                        <a:t>Sales Tax (currently received in Ellisville)</a:t>
                      </a:r>
                    </a:p>
                  </a:txBody>
                  <a:tcPr marL="7620" marR="7620" marT="7620" marB="0" anchor="ctr">
                    <a:lnL w="6480">
                      <a:solidFill>
                        <a:srgbClr val="FFFFFF"/>
                      </a:solidFill>
                    </a:lnL>
                    <a:lnR w="6480">
                      <a:solidFill>
                        <a:srgbClr val="FFFFFF"/>
                      </a:solidFill>
                    </a:lnR>
                    <a:lnT w="6480">
                      <a:solidFill>
                        <a:srgbClr val="FFFFFF"/>
                      </a:solidFill>
                    </a:lnT>
                    <a:lnB w="12240">
                      <a:solidFill>
                        <a:srgbClr val="FFFFFF"/>
                      </a:solidFill>
                    </a:lnB>
                    <a:solidFill>
                      <a:srgbClr val="FF9D00"/>
                    </a:solidFill>
                  </a:tcPr>
                </a:tc>
                <a:tc>
                  <a:txBody>
                    <a:bodyPr/>
                    <a:lstStyle/>
                    <a:p>
                      <a:pPr algn="ctr" rtl="0" fontAlgn="ctr"/>
                      <a:r>
                        <a:rPr lang="en-US" sz="1500" b="1" i="0" u="none" strike="noStrike">
                          <a:solidFill>
                            <a:srgbClr val="000000"/>
                          </a:solidFill>
                          <a:effectLst/>
                          <a:latin typeface="Verdana" panose="020B0604030504040204" pitchFamily="34" charset="0"/>
                        </a:rPr>
                        <a:t>2019 Ellisville Budget</a:t>
                      </a:r>
                    </a:p>
                  </a:txBody>
                  <a:tcPr marL="7620" marR="7620" marT="7620" marB="0" anchor="ctr">
                    <a:lnL w="6480">
                      <a:solidFill>
                        <a:srgbClr val="FFFFFF"/>
                      </a:solidFill>
                    </a:lnL>
                    <a:lnR w="6480">
                      <a:solidFill>
                        <a:srgbClr val="FFFFFF"/>
                      </a:solidFill>
                    </a:lnR>
                    <a:lnT w="6480">
                      <a:solidFill>
                        <a:srgbClr val="FFFFFF"/>
                      </a:solidFill>
                    </a:lnT>
                    <a:lnB w="12240">
                      <a:solidFill>
                        <a:srgbClr val="FFFFFF"/>
                      </a:solidFill>
                    </a:lnB>
                    <a:solidFill>
                      <a:srgbClr val="FFCD00"/>
                    </a:solidFill>
                  </a:tcPr>
                </a:tc>
                <a:extLst>
                  <a:ext uri="{0D108BD9-81ED-4DB2-BD59-A6C34878D82A}">
                    <a16:rowId xmlns:a16="http://schemas.microsoft.com/office/drawing/2014/main" xmlns="" val="10000"/>
                  </a:ext>
                </a:extLst>
              </a:tr>
              <a:tr h="570600">
                <a:tc>
                  <a:txBody>
                    <a:bodyPr/>
                    <a:lstStyle/>
                    <a:p>
                      <a:pPr algn="l" rtl="0" fontAlgn="ctr"/>
                      <a:r>
                        <a:rPr lang="en-US" sz="1500" b="0" i="0" u="none" strike="noStrike" dirty="0">
                          <a:solidFill>
                            <a:srgbClr val="FFCD00"/>
                          </a:solidFill>
                          <a:effectLst/>
                          <a:latin typeface="Verdana" panose="020B0604030504040204" pitchFamily="34" charset="0"/>
                        </a:rPr>
                        <a:t>1.25% General Sales Tax</a:t>
                      </a:r>
                    </a:p>
                  </a:txBody>
                  <a:tcPr marL="7620" marR="7620" marT="7620" marB="0" anchor="ctr">
                    <a:lnL w="6480">
                      <a:solidFill>
                        <a:srgbClr val="FFFFFF"/>
                      </a:solidFill>
                    </a:lnL>
                    <a:lnR w="6480">
                      <a:solidFill>
                        <a:srgbClr val="FFFFFF"/>
                      </a:solidFill>
                    </a:lnR>
                    <a:lnT w="12240">
                      <a:solidFill>
                        <a:srgbClr val="FFFFFF"/>
                      </a:solidFill>
                    </a:lnT>
                    <a:lnB w="6480">
                      <a:solidFill>
                        <a:srgbClr val="FFFFFF"/>
                      </a:solidFill>
                    </a:lnB>
                    <a:solidFill>
                      <a:srgbClr val="073368"/>
                    </a:solidFill>
                  </a:tcPr>
                </a:tc>
                <a:tc>
                  <a:txBody>
                    <a:bodyPr/>
                    <a:lstStyle/>
                    <a:p>
                      <a:pPr algn="r" rtl="0" fontAlgn="ctr"/>
                      <a:r>
                        <a:rPr lang="en-US" sz="1400" b="0" i="0" u="none" strike="noStrike">
                          <a:solidFill>
                            <a:srgbClr val="BFBFBF"/>
                          </a:solidFill>
                          <a:effectLst/>
                          <a:latin typeface="Lucida Grande"/>
                        </a:rPr>
                        <a:t>$2,800,000 </a:t>
                      </a:r>
                    </a:p>
                  </a:txBody>
                  <a:tcPr marL="7620" marR="7620" marT="7620" marB="0" anchor="ctr">
                    <a:lnL w="6480">
                      <a:solidFill>
                        <a:srgbClr val="FFFFFF"/>
                      </a:solidFill>
                    </a:lnL>
                    <a:lnR w="6480">
                      <a:solidFill>
                        <a:srgbClr val="FFFFFF"/>
                      </a:solidFill>
                    </a:lnR>
                    <a:lnT w="12240">
                      <a:solidFill>
                        <a:srgbClr val="FFFFFF"/>
                      </a:solidFill>
                    </a:lnT>
                    <a:lnB w="6480">
                      <a:solidFill>
                        <a:srgbClr val="FFFFFF"/>
                      </a:solidFill>
                    </a:lnB>
                    <a:solidFill>
                      <a:srgbClr val="071828"/>
                    </a:solidFill>
                  </a:tcPr>
                </a:tc>
                <a:extLst>
                  <a:ext uri="{0D108BD9-81ED-4DB2-BD59-A6C34878D82A}">
                    <a16:rowId xmlns:a16="http://schemas.microsoft.com/office/drawing/2014/main" xmlns="" val="10001"/>
                  </a:ext>
                </a:extLst>
              </a:tr>
              <a:tr h="570600">
                <a:tc>
                  <a:txBody>
                    <a:bodyPr/>
                    <a:lstStyle/>
                    <a:p>
                      <a:pPr algn="l" rtl="0" fontAlgn="ctr"/>
                      <a:r>
                        <a:rPr lang="en-US" sz="1500" b="0" i="0" u="none" strike="noStrike">
                          <a:solidFill>
                            <a:srgbClr val="FFCD00"/>
                          </a:solidFill>
                          <a:effectLst/>
                          <a:latin typeface="Verdana" panose="020B0604030504040204" pitchFamily="34" charset="0"/>
                        </a:rPr>
                        <a:t>0.50% Park &amp; Stormwater Sales Tax</a:t>
                      </a:r>
                    </a:p>
                  </a:txBody>
                  <a:tcPr marL="7620" marR="7620" marT="7620" marB="0" anchor="ctr">
                    <a:lnL w="6480">
                      <a:solidFill>
                        <a:srgbClr val="FFFFFF"/>
                      </a:solidFill>
                    </a:lnL>
                    <a:lnR w="6480">
                      <a:solidFill>
                        <a:srgbClr val="FFFFFF"/>
                      </a:solidFill>
                    </a:lnR>
                    <a:lnT w="6480">
                      <a:solidFill>
                        <a:srgbClr val="FFFFFF"/>
                      </a:solidFill>
                    </a:lnT>
                    <a:lnB w="6480">
                      <a:solidFill>
                        <a:srgbClr val="FFFFFF"/>
                      </a:solidFill>
                    </a:lnB>
                    <a:solidFill>
                      <a:srgbClr val="002E62"/>
                    </a:solidFill>
                  </a:tcPr>
                </a:tc>
                <a:tc>
                  <a:txBody>
                    <a:bodyPr/>
                    <a:lstStyle/>
                    <a:p>
                      <a:pPr algn="r" rtl="0" fontAlgn="ctr"/>
                      <a:r>
                        <a:rPr lang="en-US" sz="1400" b="0" i="0" u="none" strike="noStrike">
                          <a:solidFill>
                            <a:srgbClr val="BFBFBF"/>
                          </a:solidFill>
                          <a:effectLst/>
                          <a:latin typeface="Lucida Grande"/>
                        </a:rPr>
                        <a:t>$1,500,000 </a:t>
                      </a:r>
                    </a:p>
                  </a:txBody>
                  <a:tcPr marL="7620" marR="7620" marT="7620" marB="0" anchor="ctr">
                    <a:lnL w="6480">
                      <a:solidFill>
                        <a:srgbClr val="FFFFFF"/>
                      </a:solidFill>
                    </a:lnL>
                    <a:lnR w="6480">
                      <a:solidFill>
                        <a:srgbClr val="FFFFFF"/>
                      </a:solidFill>
                    </a:lnR>
                    <a:lnT w="6480">
                      <a:solidFill>
                        <a:srgbClr val="FFFFFF"/>
                      </a:solidFill>
                    </a:lnT>
                    <a:lnB w="6480">
                      <a:solidFill>
                        <a:srgbClr val="FFFFFF"/>
                      </a:solidFill>
                    </a:lnB>
                    <a:solidFill>
                      <a:srgbClr val="000000"/>
                    </a:solidFill>
                  </a:tcPr>
                </a:tc>
                <a:extLst>
                  <a:ext uri="{0D108BD9-81ED-4DB2-BD59-A6C34878D82A}">
                    <a16:rowId xmlns:a16="http://schemas.microsoft.com/office/drawing/2014/main" xmlns="" val="10002"/>
                  </a:ext>
                </a:extLst>
              </a:tr>
              <a:tr h="570600">
                <a:tc>
                  <a:txBody>
                    <a:bodyPr/>
                    <a:lstStyle/>
                    <a:p>
                      <a:pPr algn="l" rtl="0" fontAlgn="ctr"/>
                      <a:r>
                        <a:rPr lang="en-US" sz="1500" b="0" i="0" u="none" strike="noStrike">
                          <a:solidFill>
                            <a:srgbClr val="FFCD00"/>
                          </a:solidFill>
                          <a:effectLst/>
                          <a:latin typeface="Verdana" panose="020B0604030504040204" pitchFamily="34" charset="0"/>
                        </a:rPr>
                        <a:t>0.50% Capital Improvement Sales Tax</a:t>
                      </a:r>
                    </a:p>
                  </a:txBody>
                  <a:tcPr marL="7620" marR="7620" marT="7620" marB="0" anchor="ctr">
                    <a:lnL w="6480">
                      <a:solidFill>
                        <a:srgbClr val="FFFFFF"/>
                      </a:solidFill>
                    </a:lnL>
                    <a:lnR w="6480">
                      <a:solidFill>
                        <a:srgbClr val="FFFFFF"/>
                      </a:solidFill>
                    </a:lnR>
                    <a:lnT w="6480">
                      <a:solidFill>
                        <a:srgbClr val="FFFFFF"/>
                      </a:solidFill>
                    </a:lnT>
                    <a:lnB w="6480">
                      <a:solidFill>
                        <a:srgbClr val="FFFFFF"/>
                      </a:solidFill>
                    </a:lnB>
                    <a:solidFill>
                      <a:srgbClr val="073368"/>
                    </a:solidFill>
                  </a:tcPr>
                </a:tc>
                <a:tc>
                  <a:txBody>
                    <a:bodyPr/>
                    <a:lstStyle/>
                    <a:p>
                      <a:pPr algn="r" rtl="0" fontAlgn="ctr"/>
                      <a:r>
                        <a:rPr lang="en-US" sz="1400" b="0" i="0" u="none" strike="noStrike">
                          <a:solidFill>
                            <a:srgbClr val="BFBFBF"/>
                          </a:solidFill>
                          <a:effectLst/>
                          <a:latin typeface="Lucida Grande"/>
                        </a:rPr>
                        <a:t>$1,270,000 </a:t>
                      </a:r>
                    </a:p>
                  </a:txBody>
                  <a:tcPr marL="7620" marR="7620" marT="7620" marB="0" anchor="ctr">
                    <a:lnL w="6480">
                      <a:solidFill>
                        <a:srgbClr val="FFFFFF"/>
                      </a:solidFill>
                    </a:lnL>
                    <a:lnR w="6480">
                      <a:solidFill>
                        <a:srgbClr val="FFFFFF"/>
                      </a:solidFill>
                    </a:lnR>
                    <a:lnT w="6480">
                      <a:solidFill>
                        <a:srgbClr val="FFFFFF"/>
                      </a:solidFill>
                    </a:lnT>
                    <a:lnB w="6480">
                      <a:solidFill>
                        <a:srgbClr val="FFFFFF"/>
                      </a:solidFill>
                    </a:lnB>
                    <a:solidFill>
                      <a:srgbClr val="071828"/>
                    </a:solidFill>
                  </a:tcPr>
                </a:tc>
                <a:extLst>
                  <a:ext uri="{0D108BD9-81ED-4DB2-BD59-A6C34878D82A}">
                    <a16:rowId xmlns:a16="http://schemas.microsoft.com/office/drawing/2014/main" xmlns="" val="10003"/>
                  </a:ext>
                </a:extLst>
              </a:tr>
              <a:tr h="405720">
                <a:tc>
                  <a:txBody>
                    <a:bodyPr/>
                    <a:lstStyle/>
                    <a:p>
                      <a:pPr algn="l" rtl="0" fontAlgn="ctr"/>
                      <a:r>
                        <a:rPr lang="en-US" sz="1500" b="0" i="0" u="none" strike="noStrike" dirty="0">
                          <a:solidFill>
                            <a:srgbClr val="FFCD00"/>
                          </a:solidFill>
                          <a:effectLst/>
                          <a:latin typeface="Verdana" panose="020B0604030504040204" pitchFamily="34" charset="0"/>
                        </a:rPr>
                        <a:t>0.25% Prop P Sales Tax</a:t>
                      </a:r>
                    </a:p>
                  </a:txBody>
                  <a:tcPr marL="7620" marR="7620" marT="7620" marB="0" anchor="ctr">
                    <a:lnL w="6480">
                      <a:solidFill>
                        <a:srgbClr val="FFFFFF"/>
                      </a:solidFill>
                    </a:lnL>
                    <a:lnR w="6480">
                      <a:solidFill>
                        <a:srgbClr val="FFFFFF"/>
                      </a:solidFill>
                    </a:lnR>
                    <a:lnT w="6480">
                      <a:solidFill>
                        <a:srgbClr val="FFFFFF"/>
                      </a:solidFill>
                    </a:lnT>
                    <a:lnB w="6480">
                      <a:solidFill>
                        <a:srgbClr val="FFFFFF"/>
                      </a:solidFill>
                    </a:lnB>
                    <a:solidFill>
                      <a:srgbClr val="002E62"/>
                    </a:solidFill>
                  </a:tcPr>
                </a:tc>
                <a:tc>
                  <a:txBody>
                    <a:bodyPr/>
                    <a:lstStyle/>
                    <a:p>
                      <a:pPr algn="r" rtl="0" fontAlgn="ctr"/>
                      <a:r>
                        <a:rPr lang="en-US" sz="1400" b="0" i="0" u="none" strike="noStrike">
                          <a:solidFill>
                            <a:srgbClr val="BFBFBF"/>
                          </a:solidFill>
                          <a:effectLst/>
                          <a:latin typeface="Lucida Grande"/>
                        </a:rPr>
                        <a:t>$490,000 </a:t>
                      </a:r>
                    </a:p>
                  </a:txBody>
                  <a:tcPr marL="7620" marR="7620" marT="7620" marB="0" anchor="ctr">
                    <a:lnL w="6480">
                      <a:solidFill>
                        <a:srgbClr val="FFFFFF"/>
                      </a:solidFill>
                    </a:lnL>
                    <a:lnR w="6480">
                      <a:solidFill>
                        <a:srgbClr val="FFFFFF"/>
                      </a:solidFill>
                    </a:lnR>
                    <a:lnT w="6480">
                      <a:solidFill>
                        <a:srgbClr val="FFFFFF"/>
                      </a:solidFill>
                    </a:lnT>
                    <a:lnB w="6480">
                      <a:solidFill>
                        <a:srgbClr val="FFFFFF"/>
                      </a:solidFill>
                    </a:lnB>
                    <a:solidFill>
                      <a:srgbClr val="000000"/>
                    </a:solidFill>
                  </a:tcPr>
                </a:tc>
                <a:extLst>
                  <a:ext uri="{0D108BD9-81ED-4DB2-BD59-A6C34878D82A}">
                    <a16:rowId xmlns:a16="http://schemas.microsoft.com/office/drawing/2014/main" xmlns="" val="10004"/>
                  </a:ext>
                </a:extLst>
              </a:tr>
              <a:tr h="405360">
                <a:tc>
                  <a:txBody>
                    <a:bodyPr/>
                    <a:lstStyle/>
                    <a:p>
                      <a:pPr algn="r" rtl="0" fontAlgn="ctr"/>
                      <a:r>
                        <a:rPr lang="en-US" sz="1500" b="0" i="0" u="none" strike="noStrike">
                          <a:solidFill>
                            <a:srgbClr val="FFCD00"/>
                          </a:solidFill>
                          <a:effectLst/>
                          <a:latin typeface="Verdana" panose="020B0604030504040204" pitchFamily="34" charset="0"/>
                        </a:rPr>
                        <a:t>Total</a:t>
                      </a:r>
                    </a:p>
                  </a:txBody>
                  <a:tcPr marL="7620" marR="7620" marT="7620" marB="0" anchor="ctr">
                    <a:lnL w="6480">
                      <a:solidFill>
                        <a:srgbClr val="FFFFFF"/>
                      </a:solidFill>
                    </a:lnL>
                    <a:lnR w="6480">
                      <a:solidFill>
                        <a:srgbClr val="FFFFFF"/>
                      </a:solidFill>
                    </a:lnR>
                    <a:lnT w="6480">
                      <a:solidFill>
                        <a:srgbClr val="FFFFFF"/>
                      </a:solidFill>
                    </a:lnT>
                    <a:lnB w="6480">
                      <a:solidFill>
                        <a:srgbClr val="FFFFFF"/>
                      </a:solidFill>
                    </a:lnB>
                    <a:solidFill>
                      <a:srgbClr val="073368"/>
                    </a:solidFill>
                  </a:tcPr>
                </a:tc>
                <a:tc>
                  <a:txBody>
                    <a:bodyPr/>
                    <a:lstStyle/>
                    <a:p>
                      <a:pPr algn="r" rtl="0" fontAlgn="ctr"/>
                      <a:r>
                        <a:rPr lang="en-US" sz="1400" b="0" i="0" u="none" strike="noStrike" dirty="0">
                          <a:solidFill>
                            <a:srgbClr val="BFBFBF"/>
                          </a:solidFill>
                          <a:effectLst/>
                          <a:latin typeface="Lucida Grande"/>
                        </a:rPr>
                        <a:t>$6,060,000 </a:t>
                      </a:r>
                    </a:p>
                  </a:txBody>
                  <a:tcPr marL="7620" marR="7620" marT="7620" marB="0" anchor="ctr">
                    <a:lnL w="6480">
                      <a:solidFill>
                        <a:srgbClr val="FFFFFF"/>
                      </a:solidFill>
                    </a:lnL>
                    <a:lnR w="6480">
                      <a:solidFill>
                        <a:srgbClr val="FFFFFF"/>
                      </a:solidFill>
                    </a:lnR>
                    <a:lnT w="6480">
                      <a:solidFill>
                        <a:srgbClr val="FFFFFF"/>
                      </a:solidFill>
                    </a:lnT>
                    <a:lnB w="6480">
                      <a:solidFill>
                        <a:srgbClr val="FFFFFF"/>
                      </a:solidFill>
                    </a:lnB>
                    <a:solidFill>
                      <a:srgbClr val="071828"/>
                    </a:solidFill>
                  </a:tcPr>
                </a:tc>
                <a:extLst>
                  <a:ext uri="{0D108BD9-81ED-4DB2-BD59-A6C34878D82A}">
                    <a16:rowId xmlns:a16="http://schemas.microsoft.com/office/drawing/2014/main" xmlns="" val="10005"/>
                  </a:ext>
                </a:extLst>
              </a:tr>
            </a:tbl>
          </a:graphicData>
        </a:graphic>
      </p:graphicFrame>
      <p:sp>
        <p:nvSpPr>
          <p:cNvPr id="359" name="TextShape 3"/>
          <p:cNvSpPr txBox="1"/>
          <p:nvPr/>
        </p:nvSpPr>
        <p:spPr>
          <a:xfrm>
            <a:off x="10730160" y="6002280"/>
            <a:ext cx="549000" cy="364680"/>
          </a:xfrm>
          <a:prstGeom prst="rect">
            <a:avLst/>
          </a:prstGeom>
          <a:noFill/>
          <a:ln>
            <a:noFill/>
          </a:ln>
        </p:spPr>
        <p:txBody>
          <a:bodyPr anchor="ctr"/>
          <a:lstStyle/>
          <a:p>
            <a:pPr algn="r">
              <a:lnSpc>
                <a:spcPct val="100000"/>
              </a:lnSpc>
            </a:pPr>
            <a:fld id="{E06C959C-6B85-43ED-95D8-C5AF2EF5CE84}" type="slidenum">
              <a:rPr lang="en-US" sz="1400" b="0" strike="noStrike" spc="-1">
                <a:solidFill>
                  <a:srgbClr val="FFCD00"/>
                </a:solidFill>
                <a:latin typeface="Lucida Grande"/>
              </a:rPr>
              <a:t>20</a:t>
            </a:fld>
            <a:endParaRPr lang="en-US" sz="1400" b="0" strike="noStrike" spc="-1">
              <a:latin typeface="Times New Roman"/>
            </a:endParaRPr>
          </a:p>
        </p:txBody>
      </p:sp>
      <p:sp>
        <p:nvSpPr>
          <p:cNvPr id="360" name="CustomShape 4"/>
          <p:cNvSpPr/>
          <p:nvPr/>
        </p:nvSpPr>
        <p:spPr>
          <a:xfrm>
            <a:off x="3125880" y="5384880"/>
            <a:ext cx="81532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FFCD00"/>
                </a:solidFill>
                <a:latin typeface="Lucida Grande"/>
              </a:rPr>
              <a:t>* Estimate based on proposed Constitutional Amendment and Ellisville 2019  Budget </a:t>
            </a:r>
            <a:endParaRPr lang="en-US" sz="1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TextShape 1"/>
          <p:cNvSpPr txBox="1"/>
          <p:nvPr/>
        </p:nvSpPr>
        <p:spPr>
          <a:xfrm>
            <a:off x="774000" y="1032840"/>
            <a:ext cx="7614720" cy="782280"/>
          </a:xfrm>
          <a:prstGeom prst="rect">
            <a:avLst/>
          </a:prstGeom>
          <a:noFill/>
          <a:ln>
            <a:noFill/>
          </a:ln>
        </p:spPr>
        <p:txBody>
          <a:bodyPr anchor="ctr">
            <a:normAutofit/>
          </a:bodyPr>
          <a:lstStyle/>
          <a:p>
            <a:pPr>
              <a:lnSpc>
                <a:spcPct val="90000"/>
              </a:lnSpc>
            </a:pPr>
            <a:r>
              <a:rPr lang="ru-RU" sz="4000" b="1" strike="noStrike" spc="-1">
                <a:solidFill>
                  <a:srgbClr val="FFFFFF"/>
                </a:solidFill>
                <a:latin typeface="Verdana"/>
              </a:rPr>
              <a:t>Sales Tax Distribution</a:t>
            </a:r>
            <a:endParaRPr lang="ru-RU" sz="4000" b="0" strike="noStrike" spc="-1">
              <a:solidFill>
                <a:srgbClr val="000000"/>
              </a:solidFill>
              <a:latin typeface="Lucida Grande"/>
            </a:endParaRPr>
          </a:p>
        </p:txBody>
      </p:sp>
      <p:sp>
        <p:nvSpPr>
          <p:cNvPr id="362" name="TextShape 2"/>
          <p:cNvSpPr txBox="1"/>
          <p:nvPr/>
        </p:nvSpPr>
        <p:spPr>
          <a:xfrm>
            <a:off x="563400" y="2403000"/>
            <a:ext cx="6974640" cy="4082400"/>
          </a:xfrm>
          <a:prstGeom prst="rect">
            <a:avLst/>
          </a:prstGeom>
          <a:noFill/>
          <a:ln>
            <a:noFill/>
          </a:ln>
        </p:spPr>
        <p:txBody>
          <a:bodyPr lIns="0"/>
          <a:lstStyle/>
          <a:p>
            <a:pPr marL="180000" indent="-179640">
              <a:lnSpc>
                <a:spcPct val="90000"/>
              </a:lnSpc>
              <a:spcBef>
                <a:spcPts val="601"/>
              </a:spcBef>
              <a:buClr>
                <a:srgbClr val="00AEDE"/>
              </a:buClr>
              <a:buFont typeface="Wingdings" charset="2"/>
              <a:buChar char=""/>
            </a:pPr>
            <a:r>
              <a:rPr lang="ru-RU" sz="1800" b="0" strike="noStrike" spc="-1" dirty="0">
                <a:solidFill>
                  <a:srgbClr val="F2F2F2"/>
                </a:solidFill>
                <a:latin typeface="Lucida Grande"/>
              </a:rPr>
              <a:t>All sales taxes levied by municipalities will continue as levied but shall be taxes paid to the METRO CITY</a:t>
            </a:r>
            <a:endParaRPr lang="ru-RU" sz="1800" b="0" strike="noStrike" spc="-1" dirty="0">
              <a:solidFill>
                <a:srgbClr val="FFCD00"/>
              </a:solidFill>
              <a:latin typeface="Lucida Grande"/>
            </a:endParaRPr>
          </a:p>
          <a:p>
            <a:pPr marL="180000" indent="-179640">
              <a:lnSpc>
                <a:spcPct val="90000"/>
              </a:lnSpc>
              <a:spcBef>
                <a:spcPts val="601"/>
              </a:spcBef>
              <a:buClr>
                <a:srgbClr val="00AEDE"/>
              </a:buClr>
              <a:buFont typeface="Wingdings" charset="2"/>
              <a:buChar char=""/>
            </a:pPr>
            <a:r>
              <a:rPr lang="ru-RU" sz="1800" b="0" strike="noStrike" spc="-1" dirty="0">
                <a:solidFill>
                  <a:srgbClr val="F2F2F2"/>
                </a:solidFill>
                <a:latin typeface="Lucida Grande"/>
              </a:rPr>
              <a:t>The Metro City SHALL pass thru to the municipal district those sales taxes </a:t>
            </a:r>
            <a:r>
              <a:rPr lang="en-US" sz="1800" b="0" strike="noStrike" spc="-1" dirty="0" smtClean="0">
                <a:solidFill>
                  <a:srgbClr val="F2F2F2"/>
                </a:solidFill>
                <a:latin typeface="Lucida Grande"/>
              </a:rPr>
              <a:t>dedicated </a:t>
            </a:r>
            <a:r>
              <a:rPr lang="ru-RU" sz="1800" b="0" strike="noStrike" spc="-1" dirty="0" smtClean="0">
                <a:solidFill>
                  <a:srgbClr val="F2F2F2"/>
                </a:solidFill>
                <a:latin typeface="Lucida Grande"/>
              </a:rPr>
              <a:t>to outstanding </a:t>
            </a:r>
            <a:r>
              <a:rPr lang="ru-RU" sz="1800" b="0" strike="noStrike" spc="-1" dirty="0">
                <a:solidFill>
                  <a:srgbClr val="F2F2F2"/>
                </a:solidFill>
                <a:latin typeface="Lucida Grande"/>
              </a:rPr>
              <a:t>obligations (debt) of the municipal district</a:t>
            </a:r>
            <a:endParaRPr lang="ru-RU" sz="1800" b="0" strike="noStrike" spc="-1" dirty="0">
              <a:solidFill>
                <a:srgbClr val="FFCD00"/>
              </a:solidFill>
              <a:latin typeface="Lucida Grande"/>
            </a:endParaRPr>
          </a:p>
          <a:p>
            <a:pPr marL="180000" indent="-179640">
              <a:lnSpc>
                <a:spcPct val="90000"/>
              </a:lnSpc>
              <a:spcBef>
                <a:spcPts val="601"/>
              </a:spcBef>
              <a:buClr>
                <a:srgbClr val="00AEDE"/>
              </a:buClr>
              <a:buFont typeface="Wingdings" charset="2"/>
              <a:buChar char=""/>
            </a:pPr>
            <a:r>
              <a:rPr lang="ru-RU" sz="1800" b="0" strike="noStrike" spc="-1" dirty="0">
                <a:solidFill>
                  <a:srgbClr val="F2F2F2"/>
                </a:solidFill>
                <a:latin typeface="Lucida Grande"/>
              </a:rPr>
              <a:t>The Metro City MAY pass thru to the municipal district remaining sales tax revenues necessary for providing municipal district services</a:t>
            </a:r>
            <a:endParaRPr lang="ru-RU" sz="1800" b="0" strike="noStrike" spc="-1" dirty="0">
              <a:solidFill>
                <a:srgbClr val="FFCD00"/>
              </a:solidFill>
              <a:latin typeface="Lucida Grande"/>
            </a:endParaRPr>
          </a:p>
          <a:p>
            <a:pPr marL="180000" indent="-179640">
              <a:lnSpc>
                <a:spcPct val="90000"/>
              </a:lnSpc>
              <a:spcBef>
                <a:spcPts val="601"/>
              </a:spcBef>
              <a:buClr>
                <a:srgbClr val="00AEDE"/>
              </a:buClr>
              <a:buFont typeface="Wingdings" charset="2"/>
              <a:buChar char=""/>
            </a:pPr>
            <a:r>
              <a:rPr lang="ru-RU" sz="1800" b="0" strike="noStrike" spc="-1" dirty="0">
                <a:solidFill>
                  <a:srgbClr val="F2F2F2"/>
                </a:solidFill>
                <a:latin typeface="Lucida Grande"/>
              </a:rPr>
              <a:t>Any remaining sales tax revenues MAY be used by the Metro City to finance general district services in the Metro City</a:t>
            </a:r>
            <a:endParaRPr lang="ru-RU" sz="1800" b="0" strike="noStrike" spc="-1" dirty="0">
              <a:solidFill>
                <a:srgbClr val="FFCD00"/>
              </a:solidFill>
              <a:latin typeface="Lucida Grande"/>
            </a:endParaRPr>
          </a:p>
        </p:txBody>
      </p:sp>
      <p:pic>
        <p:nvPicPr>
          <p:cNvPr id="363" name="Picture Placeholder 13"/>
          <p:cNvPicPr/>
          <p:nvPr/>
        </p:nvPicPr>
        <p:blipFill>
          <a:blip r:embed="rId2"/>
          <a:stretch/>
        </p:blipFill>
        <p:spPr>
          <a:xfrm>
            <a:off x="8070120" y="1291680"/>
            <a:ext cx="3552840" cy="2364120"/>
          </a:xfrm>
          <a:prstGeom prst="rect">
            <a:avLst/>
          </a:prstGeom>
          <a:ln>
            <a:noFill/>
          </a:ln>
        </p:spPr>
      </p:pic>
      <p:sp>
        <p:nvSpPr>
          <p:cNvPr id="364" name="TextShape 3"/>
          <p:cNvSpPr txBox="1"/>
          <p:nvPr/>
        </p:nvSpPr>
        <p:spPr>
          <a:xfrm>
            <a:off x="10730160" y="6002280"/>
            <a:ext cx="549000" cy="364680"/>
          </a:xfrm>
          <a:prstGeom prst="rect">
            <a:avLst/>
          </a:prstGeom>
          <a:noFill/>
          <a:ln>
            <a:noFill/>
          </a:ln>
        </p:spPr>
        <p:txBody>
          <a:bodyPr anchor="ctr"/>
          <a:lstStyle/>
          <a:p>
            <a:pPr algn="r">
              <a:lnSpc>
                <a:spcPct val="100000"/>
              </a:lnSpc>
            </a:pPr>
            <a:fld id="{1421A389-2841-463C-881C-0996FE920E8E}" type="slidenum">
              <a:rPr lang="en-US" sz="1400" b="0" strike="noStrike" spc="-1">
                <a:solidFill>
                  <a:srgbClr val="FFCD00"/>
                </a:solidFill>
                <a:latin typeface="Lucida Grande"/>
              </a:rPr>
              <a:t>21</a:t>
            </a:fld>
            <a:endParaRPr lang="en-US" sz="14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TextShape 1"/>
          <p:cNvSpPr txBox="1"/>
          <p:nvPr/>
        </p:nvSpPr>
        <p:spPr>
          <a:xfrm>
            <a:off x="159840" y="1031040"/>
            <a:ext cx="3051360" cy="1838880"/>
          </a:xfrm>
          <a:prstGeom prst="rect">
            <a:avLst/>
          </a:prstGeom>
          <a:noFill/>
          <a:ln>
            <a:noFill/>
          </a:ln>
        </p:spPr>
        <p:txBody>
          <a:bodyPr anchor="ctr"/>
          <a:lstStyle/>
          <a:p>
            <a:pPr>
              <a:lnSpc>
                <a:spcPct val="90000"/>
              </a:lnSpc>
            </a:pPr>
            <a:r>
              <a:rPr lang="ru-RU" sz="3300" b="1" strike="noStrike" spc="-1" dirty="0">
                <a:solidFill>
                  <a:srgbClr val="FFFFFF"/>
                </a:solidFill>
                <a:latin typeface="Verdana"/>
              </a:rPr>
              <a:t>Other </a:t>
            </a:r>
            <a:r>
              <a:rPr lang="en-US" sz="3300" b="1" strike="noStrike" spc="-1" dirty="0" smtClean="0">
                <a:solidFill>
                  <a:srgbClr val="FFFFFF"/>
                </a:solidFill>
                <a:latin typeface="Verdana"/>
              </a:rPr>
              <a:t>Revenues</a:t>
            </a:r>
            <a:r>
              <a:rPr lang="ru-RU" sz="3300" b="1" strike="noStrike" spc="-1" dirty="0" smtClean="0">
                <a:solidFill>
                  <a:srgbClr val="FFFFFF"/>
                </a:solidFill>
                <a:latin typeface="Verdana"/>
              </a:rPr>
              <a:t> </a:t>
            </a:r>
            <a:r>
              <a:rPr lang="ru-RU" sz="3300" b="1" strike="noStrike" spc="-1" dirty="0">
                <a:solidFill>
                  <a:srgbClr val="FFFFFF"/>
                </a:solidFill>
                <a:latin typeface="Verdana"/>
              </a:rPr>
              <a:t>Redirected*</a:t>
            </a:r>
            <a:endParaRPr lang="ru-RU" sz="3300" b="0" strike="noStrike" spc="-1" dirty="0">
              <a:solidFill>
                <a:srgbClr val="000000"/>
              </a:solidFill>
              <a:latin typeface="Lucida Grande"/>
            </a:endParaRPr>
          </a:p>
        </p:txBody>
      </p:sp>
      <p:graphicFrame>
        <p:nvGraphicFramePr>
          <p:cNvPr id="366" name="Table 2"/>
          <p:cNvGraphicFramePr/>
          <p:nvPr>
            <p:extLst>
              <p:ext uri="{D42A27DB-BD31-4B8C-83A1-F6EECF244321}">
                <p14:modId xmlns:p14="http://schemas.microsoft.com/office/powerpoint/2010/main" val="2251027890"/>
              </p:ext>
            </p:extLst>
          </p:nvPr>
        </p:nvGraphicFramePr>
        <p:xfrm>
          <a:off x="3438360" y="1414045"/>
          <a:ext cx="7793280" cy="3572640"/>
        </p:xfrm>
        <a:graphic>
          <a:graphicData uri="http://schemas.openxmlformats.org/drawingml/2006/table">
            <a:tbl>
              <a:tblPr/>
              <a:tblGrid>
                <a:gridCol w="3891240">
                  <a:extLst>
                    <a:ext uri="{9D8B030D-6E8A-4147-A177-3AD203B41FA5}">
                      <a16:colId xmlns:a16="http://schemas.microsoft.com/office/drawing/2014/main" xmlns="" val="20000"/>
                    </a:ext>
                  </a:extLst>
                </a:gridCol>
                <a:gridCol w="3902040">
                  <a:extLst>
                    <a:ext uri="{9D8B030D-6E8A-4147-A177-3AD203B41FA5}">
                      <a16:colId xmlns:a16="http://schemas.microsoft.com/office/drawing/2014/main" xmlns="" val="20001"/>
                    </a:ext>
                  </a:extLst>
                </a:gridCol>
              </a:tblGrid>
              <a:tr h="595440">
                <a:tc>
                  <a:txBody>
                    <a:bodyPr/>
                    <a:lstStyle/>
                    <a:p>
                      <a:pPr algn="l" rtl="0" fontAlgn="ctr"/>
                      <a:r>
                        <a:rPr lang="en-US" sz="1800" b="1" i="0" u="none" strike="noStrike" dirty="0">
                          <a:solidFill>
                            <a:srgbClr val="FFFFFF"/>
                          </a:solidFill>
                          <a:effectLst/>
                          <a:latin typeface="Lucida Grande"/>
                        </a:rPr>
                        <a:t>Revenue Source </a:t>
                      </a:r>
                    </a:p>
                  </a:txBody>
                  <a:tcPr marL="7620" marR="7620" marT="7620" marB="0" anchor="ctr">
                    <a:lnL w="6480">
                      <a:solidFill>
                        <a:srgbClr val="FFFFFF"/>
                      </a:solidFill>
                    </a:lnL>
                    <a:lnR w="6480">
                      <a:solidFill>
                        <a:srgbClr val="FFFFFF"/>
                      </a:solidFill>
                    </a:lnR>
                    <a:lnT w="6480">
                      <a:solidFill>
                        <a:srgbClr val="FFFFFF"/>
                      </a:solidFill>
                    </a:lnT>
                    <a:lnB w="12240">
                      <a:solidFill>
                        <a:srgbClr val="FFFFFF"/>
                      </a:solidFill>
                    </a:lnB>
                    <a:solidFill>
                      <a:srgbClr val="FF9D00"/>
                    </a:solidFill>
                  </a:tcPr>
                </a:tc>
                <a:tc>
                  <a:txBody>
                    <a:bodyPr/>
                    <a:lstStyle/>
                    <a:p>
                      <a:pPr algn="ctr" rtl="0" fontAlgn="ctr"/>
                      <a:r>
                        <a:rPr lang="en-US" sz="1500" b="1" i="0" u="none" strike="noStrike">
                          <a:solidFill>
                            <a:srgbClr val="000000"/>
                          </a:solidFill>
                          <a:effectLst/>
                          <a:latin typeface="Verdana" panose="020B0604030504040204" pitchFamily="34" charset="0"/>
                        </a:rPr>
                        <a:t>Amount in 2019 Budget</a:t>
                      </a:r>
                    </a:p>
                  </a:txBody>
                  <a:tcPr marL="7620" marR="7620" marT="7620" marB="0" anchor="ctr">
                    <a:lnL w="6480">
                      <a:solidFill>
                        <a:srgbClr val="FFFFFF"/>
                      </a:solidFill>
                    </a:lnL>
                    <a:lnR w="6480">
                      <a:solidFill>
                        <a:srgbClr val="FFFFFF"/>
                      </a:solidFill>
                    </a:lnR>
                    <a:lnT w="6480">
                      <a:solidFill>
                        <a:srgbClr val="FFFFFF"/>
                      </a:solidFill>
                    </a:lnT>
                    <a:lnB w="12240">
                      <a:solidFill>
                        <a:srgbClr val="FFFFFF"/>
                      </a:solidFill>
                    </a:lnB>
                    <a:solidFill>
                      <a:srgbClr val="FFCD00"/>
                    </a:solidFill>
                  </a:tcPr>
                </a:tc>
                <a:extLst>
                  <a:ext uri="{0D108BD9-81ED-4DB2-BD59-A6C34878D82A}">
                    <a16:rowId xmlns:a16="http://schemas.microsoft.com/office/drawing/2014/main" xmlns="" val="10000"/>
                  </a:ext>
                </a:extLst>
              </a:tr>
              <a:tr h="595440">
                <a:tc>
                  <a:txBody>
                    <a:bodyPr/>
                    <a:lstStyle/>
                    <a:p>
                      <a:pPr algn="l" rtl="0" fontAlgn="ctr"/>
                      <a:r>
                        <a:rPr lang="en-US" sz="1500" b="0" i="0" u="none" strike="noStrike">
                          <a:solidFill>
                            <a:srgbClr val="FFCD00"/>
                          </a:solidFill>
                          <a:effectLst/>
                          <a:latin typeface="Verdana" panose="020B0604030504040204" pitchFamily="34" charset="0"/>
                        </a:rPr>
                        <a:t>Intergovernmental Revenues</a:t>
                      </a:r>
                    </a:p>
                  </a:txBody>
                  <a:tcPr marL="7620" marR="7620" marT="7620" marB="0" anchor="ctr">
                    <a:lnL w="6480">
                      <a:solidFill>
                        <a:srgbClr val="FFFFFF"/>
                      </a:solidFill>
                    </a:lnL>
                    <a:lnR w="6480">
                      <a:solidFill>
                        <a:srgbClr val="FFFFFF"/>
                      </a:solidFill>
                    </a:lnR>
                    <a:lnT w="12240">
                      <a:solidFill>
                        <a:srgbClr val="FFFFFF"/>
                      </a:solidFill>
                    </a:lnT>
                    <a:lnB w="6480">
                      <a:solidFill>
                        <a:srgbClr val="FFFFFF"/>
                      </a:solidFill>
                    </a:lnB>
                    <a:solidFill>
                      <a:srgbClr val="073368"/>
                    </a:solidFill>
                  </a:tcPr>
                </a:tc>
                <a:tc>
                  <a:txBody>
                    <a:bodyPr/>
                    <a:lstStyle/>
                    <a:p>
                      <a:pPr algn="r" rtl="0" fontAlgn="ctr"/>
                      <a:r>
                        <a:rPr lang="en-US" sz="1400" b="0" i="0" u="none" strike="noStrike">
                          <a:solidFill>
                            <a:srgbClr val="BFBFBF"/>
                          </a:solidFill>
                          <a:effectLst/>
                          <a:latin typeface="Lucida Grande"/>
                        </a:rPr>
                        <a:t>$1,046,779 </a:t>
                      </a:r>
                    </a:p>
                  </a:txBody>
                  <a:tcPr marL="7620" marR="7620" marT="7620" marB="0" anchor="ctr">
                    <a:lnL w="6480">
                      <a:solidFill>
                        <a:srgbClr val="FFFFFF"/>
                      </a:solidFill>
                    </a:lnL>
                    <a:lnR w="6480">
                      <a:solidFill>
                        <a:srgbClr val="FFFFFF"/>
                      </a:solidFill>
                    </a:lnR>
                    <a:lnT w="12240">
                      <a:solidFill>
                        <a:srgbClr val="FFFFFF"/>
                      </a:solidFill>
                    </a:lnT>
                    <a:lnB w="6480">
                      <a:solidFill>
                        <a:srgbClr val="FFFFFF"/>
                      </a:solidFill>
                    </a:lnB>
                    <a:solidFill>
                      <a:srgbClr val="071828"/>
                    </a:solidFill>
                  </a:tcPr>
                </a:tc>
                <a:extLst>
                  <a:ext uri="{0D108BD9-81ED-4DB2-BD59-A6C34878D82A}">
                    <a16:rowId xmlns:a16="http://schemas.microsoft.com/office/drawing/2014/main" xmlns="" val="10001"/>
                  </a:ext>
                </a:extLst>
              </a:tr>
              <a:tr h="595440">
                <a:tc>
                  <a:txBody>
                    <a:bodyPr/>
                    <a:lstStyle/>
                    <a:p>
                      <a:pPr algn="l" rtl="0" fontAlgn="ctr"/>
                      <a:r>
                        <a:rPr lang="en-US" sz="1500" b="0" i="0" u="none" strike="noStrike">
                          <a:solidFill>
                            <a:srgbClr val="FFCD00"/>
                          </a:solidFill>
                          <a:effectLst/>
                          <a:latin typeface="Verdana" panose="020B0604030504040204" pitchFamily="34" charset="0"/>
                        </a:rPr>
                        <a:t>Licenses and Permits</a:t>
                      </a:r>
                    </a:p>
                  </a:txBody>
                  <a:tcPr marL="7620" marR="7620" marT="7620" marB="0" anchor="ctr">
                    <a:lnL w="6480">
                      <a:solidFill>
                        <a:srgbClr val="FFFFFF"/>
                      </a:solidFill>
                    </a:lnL>
                    <a:lnR w="6480">
                      <a:solidFill>
                        <a:srgbClr val="FFFFFF"/>
                      </a:solidFill>
                    </a:lnR>
                    <a:lnT w="6480">
                      <a:solidFill>
                        <a:srgbClr val="FFFFFF"/>
                      </a:solidFill>
                    </a:lnT>
                    <a:lnB w="6480">
                      <a:solidFill>
                        <a:srgbClr val="FFFFFF"/>
                      </a:solidFill>
                    </a:lnB>
                    <a:solidFill>
                      <a:srgbClr val="002E62"/>
                    </a:solidFill>
                  </a:tcPr>
                </a:tc>
                <a:tc>
                  <a:txBody>
                    <a:bodyPr/>
                    <a:lstStyle/>
                    <a:p>
                      <a:pPr algn="r" rtl="0" fontAlgn="ctr"/>
                      <a:r>
                        <a:rPr lang="en-US" sz="1400" b="0" i="0" u="none" strike="noStrike">
                          <a:solidFill>
                            <a:srgbClr val="BFBFBF"/>
                          </a:solidFill>
                          <a:effectLst/>
                          <a:latin typeface="Lucida Grande"/>
                        </a:rPr>
                        <a:t>$708,900 </a:t>
                      </a:r>
                    </a:p>
                  </a:txBody>
                  <a:tcPr marL="7620" marR="7620" marT="7620" marB="0" anchor="ctr">
                    <a:lnL w="6480">
                      <a:solidFill>
                        <a:srgbClr val="FFFFFF"/>
                      </a:solidFill>
                    </a:lnL>
                    <a:lnR w="6480">
                      <a:solidFill>
                        <a:srgbClr val="FFFFFF"/>
                      </a:solidFill>
                    </a:lnR>
                    <a:lnT w="6480">
                      <a:solidFill>
                        <a:srgbClr val="FFFFFF"/>
                      </a:solidFill>
                    </a:lnT>
                    <a:lnB w="6480">
                      <a:solidFill>
                        <a:srgbClr val="FFFFFF"/>
                      </a:solidFill>
                    </a:lnB>
                    <a:solidFill>
                      <a:srgbClr val="000000"/>
                    </a:solidFill>
                  </a:tcPr>
                </a:tc>
                <a:extLst>
                  <a:ext uri="{0D108BD9-81ED-4DB2-BD59-A6C34878D82A}">
                    <a16:rowId xmlns:a16="http://schemas.microsoft.com/office/drawing/2014/main" xmlns="" val="10002"/>
                  </a:ext>
                </a:extLst>
              </a:tr>
              <a:tr h="595440">
                <a:tc>
                  <a:txBody>
                    <a:bodyPr/>
                    <a:lstStyle/>
                    <a:p>
                      <a:pPr algn="l" rtl="0" fontAlgn="ctr"/>
                      <a:r>
                        <a:rPr lang="en-US" sz="1500" b="0" i="0" u="none" strike="noStrike">
                          <a:solidFill>
                            <a:srgbClr val="FFCD00"/>
                          </a:solidFill>
                          <a:effectLst/>
                          <a:latin typeface="Verdana" panose="020B0604030504040204" pitchFamily="34" charset="0"/>
                        </a:rPr>
                        <a:t>Municipal Court</a:t>
                      </a:r>
                    </a:p>
                  </a:txBody>
                  <a:tcPr marL="7620" marR="7620" marT="7620" marB="0" anchor="ctr">
                    <a:lnL w="6480">
                      <a:solidFill>
                        <a:srgbClr val="FFFFFF"/>
                      </a:solidFill>
                    </a:lnL>
                    <a:lnR w="6480">
                      <a:solidFill>
                        <a:srgbClr val="FFFFFF"/>
                      </a:solidFill>
                    </a:lnR>
                    <a:lnT w="6480">
                      <a:solidFill>
                        <a:srgbClr val="FFFFFF"/>
                      </a:solidFill>
                    </a:lnT>
                    <a:lnB w="6480">
                      <a:solidFill>
                        <a:srgbClr val="FFFFFF"/>
                      </a:solidFill>
                    </a:lnB>
                    <a:solidFill>
                      <a:srgbClr val="073368"/>
                    </a:solidFill>
                  </a:tcPr>
                </a:tc>
                <a:tc>
                  <a:txBody>
                    <a:bodyPr/>
                    <a:lstStyle/>
                    <a:p>
                      <a:pPr algn="r" rtl="0" fontAlgn="ctr"/>
                      <a:r>
                        <a:rPr lang="en-US" sz="1400" b="0" i="0" u="none" strike="noStrike">
                          <a:solidFill>
                            <a:srgbClr val="BFBFBF"/>
                          </a:solidFill>
                          <a:effectLst/>
                          <a:latin typeface="Lucida Grande"/>
                        </a:rPr>
                        <a:t>$71,400 </a:t>
                      </a:r>
                    </a:p>
                  </a:txBody>
                  <a:tcPr marL="7620" marR="7620" marT="7620" marB="0" anchor="ctr">
                    <a:lnL w="6480">
                      <a:solidFill>
                        <a:srgbClr val="FFFFFF"/>
                      </a:solidFill>
                    </a:lnL>
                    <a:lnR w="6480">
                      <a:solidFill>
                        <a:srgbClr val="FFFFFF"/>
                      </a:solidFill>
                    </a:lnR>
                    <a:lnT w="6480">
                      <a:solidFill>
                        <a:srgbClr val="FFFFFF"/>
                      </a:solidFill>
                    </a:lnT>
                    <a:lnB w="6480" cap="flat" cmpd="sng" algn="ctr">
                      <a:solidFill>
                        <a:srgbClr val="FFFFFF"/>
                      </a:solidFill>
                      <a:prstDash val="solid"/>
                      <a:round/>
                      <a:headEnd type="none" w="med" len="med"/>
                      <a:tailEnd type="none" w="med" len="med"/>
                    </a:lnB>
                    <a:solidFill>
                      <a:srgbClr val="071828"/>
                    </a:solidFill>
                  </a:tcPr>
                </a:tc>
                <a:extLst>
                  <a:ext uri="{0D108BD9-81ED-4DB2-BD59-A6C34878D82A}">
                    <a16:rowId xmlns:a16="http://schemas.microsoft.com/office/drawing/2014/main" xmlns="" val="10003"/>
                  </a:ext>
                </a:extLst>
              </a:tr>
              <a:tr h="595440">
                <a:tc>
                  <a:txBody>
                    <a:bodyPr/>
                    <a:lstStyle/>
                    <a:p>
                      <a:pPr algn="l" rtl="0" fontAlgn="ctr"/>
                      <a:r>
                        <a:rPr lang="en-US" sz="1500" b="0" i="0" u="none" strike="noStrike">
                          <a:solidFill>
                            <a:srgbClr val="FFCD00"/>
                          </a:solidFill>
                          <a:effectLst/>
                          <a:latin typeface="Verdana" panose="020B0604030504040204" pitchFamily="34" charset="0"/>
                        </a:rPr>
                        <a:t>Miscellaneous Revenue</a:t>
                      </a:r>
                    </a:p>
                  </a:txBody>
                  <a:tcPr marL="7620" marR="7620" marT="7620" marB="0" anchor="ctr">
                    <a:lnL w="6480">
                      <a:solidFill>
                        <a:srgbClr val="FFFFFF"/>
                      </a:solidFill>
                    </a:lnL>
                    <a:lnR w="6480" cap="flat" cmpd="sng" algn="ctr">
                      <a:solidFill>
                        <a:srgbClr val="FFFFFF"/>
                      </a:solidFill>
                      <a:prstDash val="solid"/>
                      <a:round/>
                      <a:headEnd type="none" w="med" len="med"/>
                      <a:tailEnd type="none" w="med" len="med"/>
                    </a:lnR>
                    <a:lnT w="6480">
                      <a:solidFill>
                        <a:srgbClr val="FFFFFF"/>
                      </a:solidFill>
                    </a:lnT>
                    <a:lnB w="6480" cap="flat" cmpd="sng" algn="ctr">
                      <a:solidFill>
                        <a:srgbClr val="FFFFFF"/>
                      </a:solidFill>
                      <a:prstDash val="solid"/>
                      <a:round/>
                      <a:headEnd type="none" w="med" len="med"/>
                      <a:tailEnd type="none" w="med" len="med"/>
                    </a:lnB>
                    <a:solidFill>
                      <a:srgbClr val="073368"/>
                    </a:solidFill>
                  </a:tcPr>
                </a:tc>
                <a:tc>
                  <a:txBody>
                    <a:bodyPr/>
                    <a:lstStyle/>
                    <a:p>
                      <a:pPr algn="r" rtl="0" fontAlgn="ctr"/>
                      <a:r>
                        <a:rPr lang="en-US" sz="1400" b="0" i="0" u="none" strike="noStrike">
                          <a:solidFill>
                            <a:srgbClr val="BFBFBF"/>
                          </a:solidFill>
                          <a:effectLst/>
                          <a:latin typeface="Lucida Grande"/>
                        </a:rPr>
                        <a:t>$210,000 </a:t>
                      </a:r>
                    </a:p>
                  </a:txBody>
                  <a:tcPr marL="7620" marR="7620" marT="7620" marB="0" anchor="ctr">
                    <a:lnL w="6480">
                      <a:solidFill>
                        <a:srgbClr val="FFFFFF"/>
                      </a:solidFill>
                    </a:lnL>
                    <a:lnR w="6480">
                      <a:solidFill>
                        <a:srgbClr val="FFFFFF"/>
                      </a:solidFill>
                    </a:lnR>
                    <a:lnT w="6480">
                      <a:solidFill>
                        <a:srgbClr val="FFFFFF"/>
                      </a:solidFill>
                    </a:lnT>
                    <a:lnB w="6480" cap="flat" cmpd="sng" algn="ctr">
                      <a:solidFill>
                        <a:srgbClr val="FFFFFF"/>
                      </a:solidFill>
                      <a:prstDash val="solid"/>
                      <a:round/>
                      <a:headEnd type="none" w="med" len="med"/>
                      <a:tailEnd type="none" w="med" len="med"/>
                    </a:lnB>
                    <a:solidFill>
                      <a:srgbClr val="071828"/>
                    </a:solidFill>
                  </a:tcPr>
                </a:tc>
                <a:extLst>
                  <a:ext uri="{0D108BD9-81ED-4DB2-BD59-A6C34878D82A}">
                    <a16:rowId xmlns:a16="http://schemas.microsoft.com/office/drawing/2014/main" xmlns="" val="10004"/>
                  </a:ext>
                </a:extLst>
              </a:tr>
              <a:tr h="595440">
                <a:tc>
                  <a:txBody>
                    <a:bodyPr/>
                    <a:lstStyle/>
                    <a:p>
                      <a:pPr algn="r" rtl="0" fontAlgn="ctr"/>
                      <a:r>
                        <a:rPr lang="en-US" sz="1500" b="0" i="0" u="none" strike="noStrike">
                          <a:solidFill>
                            <a:srgbClr val="FFCD00"/>
                          </a:solidFill>
                          <a:effectLst/>
                          <a:latin typeface="Verdana" panose="020B0604030504040204" pitchFamily="34" charset="0"/>
                        </a:rPr>
                        <a:t>Total</a:t>
                      </a:r>
                    </a:p>
                  </a:txBody>
                  <a:tcPr marL="7620" marR="7620" marT="7620" marB="0" anchor="ctr">
                    <a:lnL w="6480">
                      <a:solidFill>
                        <a:srgbClr val="FFFFFF"/>
                      </a:solidFill>
                    </a:lnL>
                    <a:lnR w="6480" cap="flat" cmpd="sng" algn="ctr">
                      <a:solidFill>
                        <a:srgbClr val="FFFFFF"/>
                      </a:solidFill>
                      <a:prstDash val="solid"/>
                      <a:round/>
                      <a:headEnd type="none" w="med" len="med"/>
                      <a:tailEnd type="none" w="med" len="med"/>
                    </a:lnR>
                    <a:lnT w="6480">
                      <a:solidFill>
                        <a:srgbClr val="FFFFFF"/>
                      </a:solidFill>
                    </a:lnT>
                    <a:lnB w="6480">
                      <a:solidFill>
                        <a:srgbClr val="FFFFFF"/>
                      </a:solidFill>
                    </a:lnB>
                    <a:solidFill>
                      <a:srgbClr val="073368"/>
                    </a:solidFill>
                  </a:tcPr>
                </a:tc>
                <a:tc>
                  <a:txBody>
                    <a:bodyPr/>
                    <a:lstStyle/>
                    <a:p>
                      <a:pPr algn="r" rtl="0" fontAlgn="ctr"/>
                      <a:r>
                        <a:rPr lang="en-US" sz="1400" b="0" i="0" u="none" strike="noStrike" dirty="0">
                          <a:solidFill>
                            <a:srgbClr val="BFBFBF"/>
                          </a:solidFill>
                          <a:effectLst/>
                          <a:latin typeface="Lucida Grande"/>
                        </a:rPr>
                        <a:t>$2,037,079 </a:t>
                      </a:r>
                    </a:p>
                  </a:txBody>
                  <a:tcPr marL="7620" marR="7620" marT="7620" marB="0" anchor="ctr">
                    <a:lnL w="6480" cap="flat" cmpd="sng" algn="ctr">
                      <a:solidFill>
                        <a:srgbClr val="FFFFFF"/>
                      </a:solidFill>
                      <a:prstDash val="solid"/>
                      <a:round/>
                      <a:headEnd type="none" w="med" len="med"/>
                      <a:tailEnd type="none" w="med" len="med"/>
                    </a:lnL>
                    <a:lnR w="6480">
                      <a:solidFill>
                        <a:srgbClr val="FFFFFF"/>
                      </a:solidFill>
                    </a:lnR>
                    <a:lnT w="6480">
                      <a:solidFill>
                        <a:srgbClr val="FFFFFF"/>
                      </a:solidFill>
                    </a:lnT>
                    <a:lnB w="6480">
                      <a:solidFill>
                        <a:srgbClr val="FFFFFF"/>
                      </a:solidFill>
                    </a:lnB>
                    <a:solidFill>
                      <a:srgbClr val="071828"/>
                    </a:solidFill>
                  </a:tcPr>
                </a:tc>
                <a:extLst>
                  <a:ext uri="{0D108BD9-81ED-4DB2-BD59-A6C34878D82A}">
                    <a16:rowId xmlns:a16="http://schemas.microsoft.com/office/drawing/2014/main" xmlns="" val="1371721090"/>
                  </a:ext>
                </a:extLst>
              </a:tr>
            </a:tbl>
          </a:graphicData>
        </a:graphic>
      </p:graphicFrame>
      <p:sp>
        <p:nvSpPr>
          <p:cNvPr id="367" name="TextShape 3"/>
          <p:cNvSpPr txBox="1"/>
          <p:nvPr/>
        </p:nvSpPr>
        <p:spPr>
          <a:xfrm>
            <a:off x="10730160" y="6002280"/>
            <a:ext cx="549000" cy="364680"/>
          </a:xfrm>
          <a:prstGeom prst="rect">
            <a:avLst/>
          </a:prstGeom>
          <a:noFill/>
          <a:ln>
            <a:noFill/>
          </a:ln>
        </p:spPr>
        <p:txBody>
          <a:bodyPr anchor="ctr"/>
          <a:lstStyle/>
          <a:p>
            <a:pPr algn="r">
              <a:lnSpc>
                <a:spcPct val="100000"/>
              </a:lnSpc>
            </a:pPr>
            <a:fld id="{26787618-8B14-4A4B-943B-4BE4F12F86C2}" type="slidenum">
              <a:rPr lang="en-US" sz="1400" b="0" strike="noStrike" spc="-1">
                <a:solidFill>
                  <a:srgbClr val="FFCD00"/>
                </a:solidFill>
                <a:latin typeface="Lucida Grande"/>
              </a:rPr>
              <a:t>22</a:t>
            </a:fld>
            <a:endParaRPr lang="en-US" sz="1400" b="0" strike="noStrike" spc="-1">
              <a:latin typeface="Times New Roman"/>
            </a:endParaRPr>
          </a:p>
        </p:txBody>
      </p:sp>
      <p:sp>
        <p:nvSpPr>
          <p:cNvPr id="368" name="CustomShape 4"/>
          <p:cNvSpPr/>
          <p:nvPr/>
        </p:nvSpPr>
        <p:spPr>
          <a:xfrm>
            <a:off x="3438360" y="5226840"/>
            <a:ext cx="81532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FFCD00"/>
                </a:solidFill>
                <a:latin typeface="Lucida Grande"/>
              </a:rPr>
              <a:t>* Estimate based on proposed Constitutional Amendment and Ellisville 2019  Budget</a:t>
            </a:r>
            <a:endParaRPr lang="en-US" sz="1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 name="Picture Placeholder 13"/>
          <p:cNvPicPr/>
          <p:nvPr/>
        </p:nvPicPr>
        <p:blipFill>
          <a:blip r:embed="rId2"/>
          <a:stretch/>
        </p:blipFill>
        <p:spPr>
          <a:xfrm>
            <a:off x="485280" y="1827000"/>
            <a:ext cx="2700360" cy="2139480"/>
          </a:xfrm>
          <a:prstGeom prst="rect">
            <a:avLst/>
          </a:prstGeom>
          <a:ln>
            <a:noFill/>
          </a:ln>
        </p:spPr>
      </p:pic>
      <p:sp>
        <p:nvSpPr>
          <p:cNvPr id="370" name="TextShape 1"/>
          <p:cNvSpPr txBox="1"/>
          <p:nvPr/>
        </p:nvSpPr>
        <p:spPr>
          <a:xfrm>
            <a:off x="3636360" y="891360"/>
            <a:ext cx="8300520" cy="782280"/>
          </a:xfrm>
          <a:prstGeom prst="rect">
            <a:avLst/>
          </a:prstGeom>
          <a:noFill/>
          <a:ln>
            <a:noFill/>
          </a:ln>
        </p:spPr>
        <p:txBody>
          <a:bodyPr anchor="ctr">
            <a:normAutofit fontScale="77500" lnSpcReduction="20000"/>
          </a:bodyPr>
          <a:lstStyle/>
          <a:p>
            <a:pPr>
              <a:lnSpc>
                <a:spcPct val="90000"/>
              </a:lnSpc>
            </a:pPr>
            <a:r>
              <a:rPr lang="ru-RU" sz="4000" b="1" strike="noStrike" spc="-1">
                <a:solidFill>
                  <a:srgbClr val="FFFFFF"/>
                </a:solidFill>
                <a:latin typeface="Verdana"/>
              </a:rPr>
              <a:t>Ellisville’s options to make up for Budget Shortfalls</a:t>
            </a:r>
            <a:endParaRPr lang="ru-RU" sz="4000" b="0" strike="noStrike" spc="-1">
              <a:solidFill>
                <a:srgbClr val="000000"/>
              </a:solidFill>
              <a:latin typeface="Lucida Grande"/>
            </a:endParaRPr>
          </a:p>
        </p:txBody>
      </p:sp>
      <p:sp>
        <p:nvSpPr>
          <p:cNvPr id="371" name="TextShape 2"/>
          <p:cNvSpPr txBox="1"/>
          <p:nvPr/>
        </p:nvSpPr>
        <p:spPr>
          <a:xfrm>
            <a:off x="3785040" y="2392200"/>
            <a:ext cx="7612560" cy="3419280"/>
          </a:xfrm>
          <a:prstGeom prst="rect">
            <a:avLst/>
          </a:prstGeom>
          <a:noFill/>
          <a:ln>
            <a:noFill/>
          </a:ln>
        </p:spPr>
        <p:txBody>
          <a:bodyPr lIns="0">
            <a:normAutofit/>
          </a:bodyPr>
          <a:lstStyle/>
          <a:p>
            <a:pPr marL="180000" indent="-179640">
              <a:lnSpc>
                <a:spcPct val="90000"/>
              </a:lnSpc>
              <a:spcBef>
                <a:spcPts val="601"/>
              </a:spcBef>
              <a:buClr>
                <a:srgbClr val="00AEDE"/>
              </a:buClr>
              <a:buFont typeface="Wingdings" charset="2"/>
              <a:buChar char=""/>
            </a:pPr>
            <a:r>
              <a:rPr lang="ru-RU" sz="1800" b="0" strike="noStrike" spc="-1">
                <a:solidFill>
                  <a:srgbClr val="F2F2F2"/>
                </a:solidFill>
                <a:latin typeface="Lucida Grande"/>
              </a:rPr>
              <a:t>CUTS in GENERAL ADMINISTRATION COSTS</a:t>
            </a:r>
            <a:endParaRPr lang="ru-RU" sz="1800" b="0" strike="noStrike" spc="-1">
              <a:solidFill>
                <a:srgbClr val="FFCD00"/>
              </a:solidFill>
              <a:latin typeface="Lucida Grande"/>
            </a:endParaRPr>
          </a:p>
          <a:p>
            <a:pPr marL="180000" indent="-179640">
              <a:lnSpc>
                <a:spcPct val="90000"/>
              </a:lnSpc>
              <a:spcBef>
                <a:spcPts val="601"/>
              </a:spcBef>
              <a:buClr>
                <a:srgbClr val="00AEDE"/>
              </a:buClr>
              <a:buFont typeface="Wingdings" charset="2"/>
              <a:buChar char=""/>
            </a:pPr>
            <a:r>
              <a:rPr lang="ru-RU" sz="1800" b="0" strike="noStrike" spc="-1">
                <a:solidFill>
                  <a:srgbClr val="F2F2F2"/>
                </a:solidFill>
                <a:latin typeface="Lucida Grande"/>
              </a:rPr>
              <a:t>CUTS in PARKS, RECREATION, and ARTS SERVICES</a:t>
            </a:r>
            <a:endParaRPr lang="ru-RU" sz="1800" b="0" strike="noStrike" spc="-1">
              <a:solidFill>
                <a:srgbClr val="FFCD00"/>
              </a:solidFill>
              <a:latin typeface="Lucida Grande"/>
            </a:endParaRPr>
          </a:p>
          <a:p>
            <a:pPr marL="180000" indent="-179640">
              <a:lnSpc>
                <a:spcPct val="90000"/>
              </a:lnSpc>
              <a:spcBef>
                <a:spcPts val="601"/>
              </a:spcBef>
              <a:buClr>
                <a:srgbClr val="00AEDE"/>
              </a:buClr>
              <a:buFont typeface="Wingdings" charset="2"/>
              <a:buChar char=""/>
            </a:pPr>
            <a:r>
              <a:rPr lang="ru-RU" sz="1800" b="0" strike="noStrike" spc="-1">
                <a:solidFill>
                  <a:srgbClr val="F2F2F2"/>
                </a:solidFill>
                <a:latin typeface="Lucida Grande"/>
              </a:rPr>
              <a:t>ELIMINATE CITY PAYMENT FOR TRASH SERVICES</a:t>
            </a:r>
            <a:endParaRPr lang="ru-RU" sz="1800" b="0" strike="noStrike" spc="-1">
              <a:solidFill>
                <a:srgbClr val="FFCD00"/>
              </a:solidFill>
              <a:latin typeface="Lucida Grande"/>
            </a:endParaRPr>
          </a:p>
          <a:p>
            <a:pPr>
              <a:lnSpc>
                <a:spcPct val="90000"/>
              </a:lnSpc>
              <a:spcBef>
                <a:spcPts val="601"/>
              </a:spcBef>
            </a:pPr>
            <a:r>
              <a:rPr lang="ru-RU" sz="1800" b="0" strike="noStrike" spc="-1">
                <a:solidFill>
                  <a:srgbClr val="F2F2F2"/>
                </a:solidFill>
                <a:latin typeface="Lucida Grande"/>
              </a:rPr>
              <a:t>   (Approx. $180 per home)</a:t>
            </a:r>
            <a:endParaRPr lang="ru-RU" sz="1800" b="0" strike="noStrike" spc="-1">
              <a:solidFill>
                <a:srgbClr val="FFCD00"/>
              </a:solidFill>
              <a:latin typeface="Lucida Grande"/>
            </a:endParaRPr>
          </a:p>
          <a:p>
            <a:pPr marL="180000" indent="-179640">
              <a:lnSpc>
                <a:spcPct val="90000"/>
              </a:lnSpc>
              <a:spcBef>
                <a:spcPts val="601"/>
              </a:spcBef>
              <a:buClr>
                <a:srgbClr val="00AEDE"/>
              </a:buClr>
              <a:buFont typeface="Wingdings" charset="2"/>
              <a:buChar char=""/>
            </a:pPr>
            <a:r>
              <a:rPr lang="ru-RU" sz="1800" b="0" strike="noStrike" spc="-1">
                <a:solidFill>
                  <a:srgbClr val="F2F2F2"/>
                </a:solidFill>
                <a:latin typeface="Lucida Grande"/>
              </a:rPr>
              <a:t>INCREASES IN PROPERTY TAXES, LICENSES AND FEES (with voter approval)</a:t>
            </a:r>
            <a:endParaRPr lang="ru-RU" sz="1800" b="0" strike="noStrike" spc="-1">
              <a:solidFill>
                <a:srgbClr val="FFCD00"/>
              </a:solidFill>
              <a:latin typeface="Lucida Grande"/>
            </a:endParaRPr>
          </a:p>
        </p:txBody>
      </p:sp>
      <p:sp>
        <p:nvSpPr>
          <p:cNvPr id="372" name="TextShape 3"/>
          <p:cNvSpPr txBox="1"/>
          <p:nvPr/>
        </p:nvSpPr>
        <p:spPr>
          <a:xfrm>
            <a:off x="10730160" y="6002280"/>
            <a:ext cx="549000" cy="364680"/>
          </a:xfrm>
          <a:prstGeom prst="rect">
            <a:avLst/>
          </a:prstGeom>
          <a:noFill/>
          <a:ln>
            <a:noFill/>
          </a:ln>
        </p:spPr>
        <p:txBody>
          <a:bodyPr anchor="ctr"/>
          <a:lstStyle/>
          <a:p>
            <a:pPr algn="r">
              <a:lnSpc>
                <a:spcPct val="100000"/>
              </a:lnSpc>
            </a:pPr>
            <a:fld id="{F2398257-FD58-4884-9501-7DA304B72031}" type="slidenum">
              <a:rPr lang="en-US" sz="1400" b="0" strike="noStrike" spc="-1">
                <a:solidFill>
                  <a:srgbClr val="FFCD00"/>
                </a:solidFill>
                <a:latin typeface="Lucida Grande"/>
              </a:rPr>
              <a:t>23</a:t>
            </a:fld>
            <a:endParaRPr lang="en-US" sz="14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TextShape 1"/>
          <p:cNvSpPr txBox="1"/>
          <p:nvPr/>
        </p:nvSpPr>
        <p:spPr>
          <a:xfrm>
            <a:off x="85320" y="1317240"/>
            <a:ext cx="2825280" cy="1523880"/>
          </a:xfrm>
          <a:prstGeom prst="rect">
            <a:avLst/>
          </a:prstGeom>
          <a:noFill/>
          <a:ln>
            <a:noFill/>
          </a:ln>
        </p:spPr>
        <p:txBody>
          <a:bodyPr anchor="ctr"/>
          <a:lstStyle/>
          <a:p>
            <a:pPr>
              <a:lnSpc>
                <a:spcPct val="90000"/>
              </a:lnSpc>
            </a:pPr>
            <a:r>
              <a:rPr lang="en-US" sz="4000" b="1" spc="-1" dirty="0" smtClean="0">
                <a:solidFill>
                  <a:srgbClr val="FFFFFF"/>
                </a:solidFill>
                <a:latin typeface="Verdana"/>
              </a:rPr>
              <a:t>Ellisville District</a:t>
            </a:r>
            <a:endParaRPr lang="ru-RU" sz="4000" b="0" strike="noStrike" spc="-1" dirty="0">
              <a:solidFill>
                <a:srgbClr val="000000"/>
              </a:solidFill>
              <a:latin typeface="Lucida Grande"/>
            </a:endParaRPr>
          </a:p>
        </p:txBody>
      </p:sp>
      <p:sp>
        <p:nvSpPr>
          <p:cNvPr id="374" name="TextShape 2"/>
          <p:cNvSpPr txBox="1"/>
          <p:nvPr/>
        </p:nvSpPr>
        <p:spPr>
          <a:xfrm>
            <a:off x="10730160" y="6002280"/>
            <a:ext cx="549000" cy="364680"/>
          </a:xfrm>
          <a:prstGeom prst="rect">
            <a:avLst/>
          </a:prstGeom>
          <a:noFill/>
          <a:ln>
            <a:noFill/>
          </a:ln>
        </p:spPr>
        <p:txBody>
          <a:bodyPr anchor="ctr"/>
          <a:lstStyle/>
          <a:p>
            <a:pPr algn="r">
              <a:lnSpc>
                <a:spcPct val="100000"/>
              </a:lnSpc>
            </a:pPr>
            <a:fld id="{B67D4C66-59CB-4245-ABEC-01DC32E1107A}" type="slidenum">
              <a:rPr lang="en-US" sz="1400" b="0" strike="noStrike" spc="-1">
                <a:solidFill>
                  <a:srgbClr val="FFCD00"/>
                </a:solidFill>
                <a:latin typeface="Lucida Grande"/>
              </a:rPr>
              <a:t>24</a:t>
            </a:fld>
            <a:endParaRPr lang="en-US" sz="1400" b="0" strike="noStrike" spc="-1" dirty="0">
              <a:latin typeface="Times New Roman"/>
            </a:endParaRPr>
          </a:p>
        </p:txBody>
      </p:sp>
      <p:graphicFrame>
        <p:nvGraphicFramePr>
          <p:cNvPr id="375" name="Table 3"/>
          <p:cNvGraphicFramePr/>
          <p:nvPr>
            <p:extLst>
              <p:ext uri="{D42A27DB-BD31-4B8C-83A1-F6EECF244321}">
                <p14:modId xmlns:p14="http://schemas.microsoft.com/office/powerpoint/2010/main" val="3372029020"/>
              </p:ext>
            </p:extLst>
          </p:nvPr>
        </p:nvGraphicFramePr>
        <p:xfrm>
          <a:off x="3589850" y="1317240"/>
          <a:ext cx="6378840" cy="3309120"/>
        </p:xfrm>
        <a:graphic>
          <a:graphicData uri="http://schemas.openxmlformats.org/drawingml/2006/table">
            <a:tbl>
              <a:tblPr/>
              <a:tblGrid>
                <a:gridCol w="3103920">
                  <a:extLst>
                    <a:ext uri="{9D8B030D-6E8A-4147-A177-3AD203B41FA5}">
                      <a16:colId xmlns:a16="http://schemas.microsoft.com/office/drawing/2014/main" xmlns="" val="20000"/>
                    </a:ext>
                  </a:extLst>
                </a:gridCol>
                <a:gridCol w="1648440">
                  <a:extLst>
                    <a:ext uri="{9D8B030D-6E8A-4147-A177-3AD203B41FA5}">
                      <a16:colId xmlns:a16="http://schemas.microsoft.com/office/drawing/2014/main" xmlns="" val="20001"/>
                    </a:ext>
                  </a:extLst>
                </a:gridCol>
                <a:gridCol w="1626480">
                  <a:extLst>
                    <a:ext uri="{9D8B030D-6E8A-4147-A177-3AD203B41FA5}">
                      <a16:colId xmlns:a16="http://schemas.microsoft.com/office/drawing/2014/main" xmlns="" val="20002"/>
                    </a:ext>
                  </a:extLst>
                </a:gridCol>
              </a:tblGrid>
              <a:tr h="1379160">
                <a:tc>
                  <a:txBody>
                    <a:bodyPr/>
                    <a:lstStyle/>
                    <a:p>
                      <a:pPr algn="l" rtl="0" fontAlgn="ctr"/>
                      <a:r>
                        <a:rPr lang="en-US" sz="1800" b="1" i="0" u="none" strike="noStrike" dirty="0">
                          <a:solidFill>
                            <a:srgbClr val="FFFFFF"/>
                          </a:solidFill>
                          <a:effectLst/>
                          <a:latin typeface="Lucida Grande"/>
                        </a:rPr>
                        <a:t>Remaining Revenue Sources Under Better Together for Ellisville</a:t>
                      </a:r>
                    </a:p>
                  </a:txBody>
                  <a:tcPr marL="7620" marR="7620" marT="7620" marB="0" anchor="ctr">
                    <a:lnL w="6480">
                      <a:solidFill>
                        <a:srgbClr val="FFFFFF"/>
                      </a:solidFill>
                    </a:lnL>
                    <a:lnR w="6480">
                      <a:solidFill>
                        <a:srgbClr val="FFFFFF"/>
                      </a:solidFill>
                    </a:lnR>
                    <a:lnT w="6480">
                      <a:solidFill>
                        <a:srgbClr val="FFFFFF"/>
                      </a:solidFill>
                    </a:lnT>
                    <a:lnB w="12240">
                      <a:solidFill>
                        <a:srgbClr val="FFFFFF"/>
                      </a:solidFill>
                    </a:lnB>
                    <a:solidFill>
                      <a:srgbClr val="FF9D00"/>
                    </a:solidFill>
                  </a:tcPr>
                </a:tc>
                <a:tc>
                  <a:txBody>
                    <a:bodyPr/>
                    <a:lstStyle/>
                    <a:p>
                      <a:pPr algn="ctr" rtl="0" fontAlgn="ctr"/>
                      <a:r>
                        <a:rPr lang="en-US" sz="1500" b="1" i="0" u="none" strike="noStrike">
                          <a:solidFill>
                            <a:srgbClr val="000000"/>
                          </a:solidFill>
                          <a:effectLst/>
                          <a:latin typeface="Verdana" panose="020B0604030504040204" pitchFamily="34" charset="0"/>
                        </a:rPr>
                        <a:t>Current Rates Levied by Ellisville</a:t>
                      </a:r>
                    </a:p>
                  </a:txBody>
                  <a:tcPr marL="7620" marR="7620" marT="7620" marB="0" anchor="ctr">
                    <a:lnL w="6480">
                      <a:solidFill>
                        <a:srgbClr val="FFFFFF"/>
                      </a:solidFill>
                    </a:lnL>
                    <a:lnR w="6480">
                      <a:solidFill>
                        <a:srgbClr val="FFFFFF"/>
                      </a:solidFill>
                    </a:lnR>
                    <a:lnT w="6480">
                      <a:solidFill>
                        <a:srgbClr val="FFFFFF"/>
                      </a:solidFill>
                    </a:lnT>
                    <a:lnB w="12240">
                      <a:solidFill>
                        <a:srgbClr val="FFFFFF"/>
                      </a:solidFill>
                    </a:lnB>
                    <a:solidFill>
                      <a:srgbClr val="FFCD00"/>
                    </a:solidFill>
                  </a:tcPr>
                </a:tc>
                <a:tc>
                  <a:txBody>
                    <a:bodyPr/>
                    <a:lstStyle/>
                    <a:p>
                      <a:pPr algn="ctr" rtl="0" fontAlgn="ctr"/>
                      <a:r>
                        <a:rPr lang="en-US" sz="1500" b="1" i="0" u="none" strike="noStrike">
                          <a:solidFill>
                            <a:srgbClr val="000000"/>
                          </a:solidFill>
                          <a:effectLst/>
                          <a:latin typeface="Verdana" panose="020B0604030504040204" pitchFamily="34" charset="0"/>
                        </a:rPr>
                        <a:t>Additional Revenue Available to Ellisville</a:t>
                      </a:r>
                    </a:p>
                  </a:txBody>
                  <a:tcPr marL="7620" marR="7620" marT="7620" marB="0" anchor="ctr">
                    <a:lnL w="6480">
                      <a:solidFill>
                        <a:srgbClr val="FFFFFF"/>
                      </a:solidFill>
                    </a:lnL>
                    <a:lnR w="6480">
                      <a:solidFill>
                        <a:srgbClr val="FFFFFF"/>
                      </a:solidFill>
                    </a:lnR>
                    <a:lnT w="6480">
                      <a:solidFill>
                        <a:srgbClr val="FFFFFF"/>
                      </a:solidFill>
                    </a:lnT>
                    <a:lnB w="12240">
                      <a:solidFill>
                        <a:srgbClr val="FFFFFF"/>
                      </a:solidFill>
                    </a:lnB>
                    <a:solidFill>
                      <a:srgbClr val="FFCD00"/>
                    </a:solidFill>
                  </a:tcPr>
                </a:tc>
                <a:extLst>
                  <a:ext uri="{0D108BD9-81ED-4DB2-BD59-A6C34878D82A}">
                    <a16:rowId xmlns:a16="http://schemas.microsoft.com/office/drawing/2014/main" xmlns="" val="10000"/>
                  </a:ext>
                </a:extLst>
              </a:tr>
              <a:tr h="386280">
                <a:tc>
                  <a:txBody>
                    <a:bodyPr/>
                    <a:lstStyle/>
                    <a:p>
                      <a:pPr algn="l" rtl="0" fontAlgn="ctr"/>
                      <a:r>
                        <a:rPr lang="en-US" sz="1500" b="0" i="0" u="none" strike="noStrike" dirty="0">
                          <a:solidFill>
                            <a:srgbClr val="FFCD00"/>
                          </a:solidFill>
                          <a:effectLst/>
                          <a:latin typeface="Verdana" panose="020B0604030504040204" pitchFamily="34" charset="0"/>
                        </a:rPr>
                        <a:t>Real Estate Tax</a:t>
                      </a:r>
                      <a:r>
                        <a:rPr lang="en-US" sz="1500" b="0" i="0" u="none" strike="noStrike" dirty="0" smtClean="0">
                          <a:solidFill>
                            <a:srgbClr val="FFCD00"/>
                          </a:solidFill>
                          <a:effectLst/>
                          <a:latin typeface="Verdana" panose="020B0604030504040204" pitchFamily="34" charset="0"/>
                        </a:rPr>
                        <a:t>*</a:t>
                      </a:r>
                      <a:endParaRPr lang="en-US" sz="1500" b="0" i="0" u="none" strike="noStrike" dirty="0">
                        <a:solidFill>
                          <a:srgbClr val="FFCD00"/>
                        </a:solidFill>
                        <a:effectLst/>
                        <a:latin typeface="Verdana" panose="020B0604030504040204" pitchFamily="34" charset="0"/>
                      </a:endParaRPr>
                    </a:p>
                  </a:txBody>
                  <a:tcPr marL="7620" marR="7620" marT="7620" marB="0" anchor="ctr">
                    <a:lnL w="6480">
                      <a:solidFill>
                        <a:srgbClr val="FFFFFF"/>
                      </a:solidFill>
                    </a:lnL>
                    <a:lnR w="6480">
                      <a:solidFill>
                        <a:srgbClr val="FFFFFF"/>
                      </a:solidFill>
                    </a:lnR>
                    <a:lnT w="12240">
                      <a:solidFill>
                        <a:srgbClr val="FFFFFF"/>
                      </a:solidFill>
                    </a:lnT>
                    <a:lnB w="6480">
                      <a:solidFill>
                        <a:srgbClr val="FFFFFF"/>
                      </a:solidFill>
                    </a:lnB>
                    <a:solidFill>
                      <a:srgbClr val="073368"/>
                    </a:solidFill>
                  </a:tcPr>
                </a:tc>
                <a:tc>
                  <a:txBody>
                    <a:bodyPr/>
                    <a:lstStyle/>
                    <a:p>
                      <a:pPr algn="r" rtl="0" fontAlgn="ctr"/>
                      <a:r>
                        <a:rPr lang="en-US" sz="1400" b="0" i="0" u="none" strike="noStrike">
                          <a:solidFill>
                            <a:srgbClr val="FFFFFF"/>
                          </a:solidFill>
                          <a:effectLst/>
                          <a:latin typeface="Lucida Grande"/>
                        </a:rPr>
                        <a:t>$0.1410 </a:t>
                      </a:r>
                    </a:p>
                  </a:txBody>
                  <a:tcPr marL="7620" marR="7620" marT="7620" marB="0" anchor="ctr">
                    <a:lnL w="6480">
                      <a:solidFill>
                        <a:srgbClr val="FFFFFF"/>
                      </a:solidFill>
                    </a:lnL>
                    <a:lnR w="6480">
                      <a:solidFill>
                        <a:srgbClr val="FFFFFF"/>
                      </a:solidFill>
                    </a:lnR>
                    <a:lnT w="12240">
                      <a:solidFill>
                        <a:srgbClr val="FFFFFF"/>
                      </a:solidFill>
                    </a:lnT>
                    <a:lnB w="6480">
                      <a:solidFill>
                        <a:srgbClr val="FFFFFF"/>
                      </a:solidFill>
                    </a:lnB>
                    <a:solidFill>
                      <a:srgbClr val="071828"/>
                    </a:solidFill>
                  </a:tcPr>
                </a:tc>
                <a:tc>
                  <a:txBody>
                    <a:bodyPr/>
                    <a:lstStyle/>
                    <a:p>
                      <a:pPr algn="r" rtl="0" fontAlgn="ctr"/>
                      <a:r>
                        <a:rPr lang="en-US" sz="1400" b="0" i="0" u="none" strike="noStrike" dirty="0">
                          <a:solidFill>
                            <a:srgbClr val="BFBFBF"/>
                          </a:solidFill>
                          <a:effectLst/>
                          <a:latin typeface="Lucida Grande"/>
                        </a:rPr>
                        <a:t>$340,000 </a:t>
                      </a:r>
                    </a:p>
                  </a:txBody>
                  <a:tcPr marL="7620" marR="7620" marT="7620" marB="0" anchor="ctr">
                    <a:lnL w="6480">
                      <a:solidFill>
                        <a:srgbClr val="FFFFFF"/>
                      </a:solidFill>
                    </a:lnL>
                    <a:lnR w="6480">
                      <a:solidFill>
                        <a:srgbClr val="FFFFFF"/>
                      </a:solidFill>
                    </a:lnR>
                    <a:lnT w="12240">
                      <a:solidFill>
                        <a:srgbClr val="FFFFFF"/>
                      </a:solidFill>
                    </a:lnT>
                    <a:lnB w="6480">
                      <a:solidFill>
                        <a:srgbClr val="FFFFFF"/>
                      </a:solidFill>
                    </a:lnB>
                    <a:solidFill>
                      <a:srgbClr val="071828"/>
                    </a:solidFill>
                  </a:tcPr>
                </a:tc>
                <a:extLst>
                  <a:ext uri="{0D108BD9-81ED-4DB2-BD59-A6C34878D82A}">
                    <a16:rowId xmlns:a16="http://schemas.microsoft.com/office/drawing/2014/main" xmlns="" val="10001"/>
                  </a:ext>
                </a:extLst>
              </a:tr>
              <a:tr h="386280">
                <a:tc>
                  <a:txBody>
                    <a:bodyPr/>
                    <a:lstStyle/>
                    <a:p>
                      <a:pPr algn="l" rtl="0" fontAlgn="ctr"/>
                      <a:r>
                        <a:rPr lang="en-US" sz="1500" b="0" i="0" u="none" strike="noStrike">
                          <a:solidFill>
                            <a:srgbClr val="FFCD00"/>
                          </a:solidFill>
                          <a:effectLst/>
                          <a:latin typeface="Verdana" panose="020B0604030504040204" pitchFamily="34" charset="0"/>
                        </a:rPr>
                        <a:t>Sewer Lateral Fee</a:t>
                      </a:r>
                    </a:p>
                  </a:txBody>
                  <a:tcPr marL="7620" marR="7620" marT="7620" marB="0" anchor="ctr">
                    <a:lnL w="6480">
                      <a:solidFill>
                        <a:srgbClr val="FFFFFF"/>
                      </a:solidFill>
                    </a:lnL>
                    <a:lnR w="6480">
                      <a:solidFill>
                        <a:srgbClr val="FFFFFF"/>
                      </a:solidFill>
                    </a:lnR>
                    <a:lnT w="6480">
                      <a:solidFill>
                        <a:srgbClr val="FFFFFF"/>
                      </a:solidFill>
                    </a:lnT>
                    <a:lnB w="6480">
                      <a:solidFill>
                        <a:srgbClr val="FFFFFF"/>
                      </a:solidFill>
                    </a:lnB>
                    <a:solidFill>
                      <a:srgbClr val="002E62"/>
                    </a:solidFill>
                  </a:tcPr>
                </a:tc>
                <a:tc>
                  <a:txBody>
                    <a:bodyPr/>
                    <a:lstStyle/>
                    <a:p>
                      <a:pPr algn="r" rtl="0" fontAlgn="ctr"/>
                      <a:r>
                        <a:rPr lang="en-US" sz="1400" b="0" i="0" u="none" strike="noStrike">
                          <a:solidFill>
                            <a:srgbClr val="FFFFFF"/>
                          </a:solidFill>
                          <a:effectLst/>
                          <a:latin typeface="Lucida Grande"/>
                        </a:rPr>
                        <a:t>$28 </a:t>
                      </a:r>
                    </a:p>
                  </a:txBody>
                  <a:tcPr marL="7620" marR="7620" marT="7620" marB="0" anchor="ctr">
                    <a:lnL w="6480">
                      <a:solidFill>
                        <a:srgbClr val="FFFFFF"/>
                      </a:solidFill>
                    </a:lnL>
                    <a:lnR w="6480">
                      <a:solidFill>
                        <a:srgbClr val="FFFFFF"/>
                      </a:solidFill>
                    </a:lnR>
                    <a:lnT w="6480">
                      <a:solidFill>
                        <a:srgbClr val="FFFFFF"/>
                      </a:solidFill>
                    </a:lnT>
                    <a:lnB w="6480">
                      <a:solidFill>
                        <a:srgbClr val="FFFFFF"/>
                      </a:solidFill>
                    </a:lnB>
                    <a:solidFill>
                      <a:srgbClr val="000000"/>
                    </a:solidFill>
                  </a:tcPr>
                </a:tc>
                <a:tc>
                  <a:txBody>
                    <a:bodyPr/>
                    <a:lstStyle/>
                    <a:p>
                      <a:pPr algn="r" rtl="0" fontAlgn="ctr"/>
                      <a:r>
                        <a:rPr lang="en-US" sz="1400" b="0" i="0" u="none" strike="noStrike" dirty="0">
                          <a:solidFill>
                            <a:srgbClr val="BFBFBF"/>
                          </a:solidFill>
                          <a:effectLst/>
                          <a:latin typeface="Lucida Grande"/>
                        </a:rPr>
                        <a:t>$94,000 </a:t>
                      </a:r>
                    </a:p>
                  </a:txBody>
                  <a:tcPr marL="7620" marR="7620" marT="7620" marB="0" anchor="ctr">
                    <a:lnL w="6480">
                      <a:solidFill>
                        <a:srgbClr val="FFFFFF"/>
                      </a:solidFill>
                    </a:lnL>
                    <a:lnR w="6480">
                      <a:solidFill>
                        <a:srgbClr val="FFFFFF"/>
                      </a:solidFill>
                    </a:lnR>
                    <a:lnT w="6480">
                      <a:solidFill>
                        <a:srgbClr val="FFFFFF"/>
                      </a:solidFill>
                    </a:lnT>
                    <a:lnB w="6480">
                      <a:solidFill>
                        <a:srgbClr val="FFFFFF"/>
                      </a:solidFill>
                    </a:lnB>
                    <a:solidFill>
                      <a:srgbClr val="000000"/>
                    </a:solidFill>
                  </a:tcPr>
                </a:tc>
                <a:extLst>
                  <a:ext uri="{0D108BD9-81ED-4DB2-BD59-A6C34878D82A}">
                    <a16:rowId xmlns:a16="http://schemas.microsoft.com/office/drawing/2014/main" xmlns="" val="10002"/>
                  </a:ext>
                </a:extLst>
              </a:tr>
              <a:tr h="386280">
                <a:tc>
                  <a:txBody>
                    <a:bodyPr/>
                    <a:lstStyle/>
                    <a:p>
                      <a:pPr algn="l" rtl="0" fontAlgn="ctr"/>
                      <a:r>
                        <a:rPr lang="en-US" sz="1500" b="0" i="0" u="none" strike="noStrike">
                          <a:solidFill>
                            <a:srgbClr val="FFCD00"/>
                          </a:solidFill>
                          <a:effectLst/>
                          <a:latin typeface="Verdana" panose="020B0604030504040204" pitchFamily="34" charset="0"/>
                        </a:rPr>
                        <a:t>Utility Taxes</a:t>
                      </a:r>
                    </a:p>
                  </a:txBody>
                  <a:tcPr marL="7620" marR="7620" marT="7620" marB="0" anchor="ctr">
                    <a:lnL w="6480">
                      <a:solidFill>
                        <a:srgbClr val="FFFFFF"/>
                      </a:solidFill>
                    </a:lnL>
                    <a:lnR w="6480">
                      <a:solidFill>
                        <a:srgbClr val="FFFFFF"/>
                      </a:solidFill>
                    </a:lnR>
                    <a:lnT w="6480">
                      <a:solidFill>
                        <a:srgbClr val="FFFFFF"/>
                      </a:solidFill>
                    </a:lnT>
                    <a:lnB w="6480">
                      <a:solidFill>
                        <a:srgbClr val="FFFFFF"/>
                      </a:solidFill>
                    </a:lnB>
                    <a:solidFill>
                      <a:srgbClr val="073368"/>
                    </a:solidFill>
                  </a:tcPr>
                </a:tc>
                <a:tc>
                  <a:txBody>
                    <a:bodyPr/>
                    <a:lstStyle/>
                    <a:p>
                      <a:pPr algn="r" rtl="0" fontAlgn="ctr"/>
                      <a:r>
                        <a:rPr lang="en-US" sz="1400" b="0" i="0" u="none" strike="noStrike">
                          <a:solidFill>
                            <a:srgbClr val="FFFFFF"/>
                          </a:solidFill>
                          <a:effectLst/>
                          <a:latin typeface="Lucida Grande"/>
                        </a:rPr>
                        <a:t>7.00%</a:t>
                      </a:r>
                    </a:p>
                  </a:txBody>
                  <a:tcPr marL="7620" marR="7620" marT="7620" marB="0" anchor="ctr">
                    <a:lnL w="6480">
                      <a:solidFill>
                        <a:srgbClr val="FFFFFF"/>
                      </a:solidFill>
                    </a:lnL>
                    <a:lnR w="6480">
                      <a:solidFill>
                        <a:srgbClr val="FFFFFF"/>
                      </a:solidFill>
                    </a:lnR>
                    <a:lnT w="6480">
                      <a:solidFill>
                        <a:srgbClr val="FFFFFF"/>
                      </a:solidFill>
                    </a:lnT>
                    <a:lnB w="6480">
                      <a:solidFill>
                        <a:srgbClr val="FFFFFF"/>
                      </a:solidFill>
                    </a:lnB>
                    <a:solidFill>
                      <a:srgbClr val="071828"/>
                    </a:solidFill>
                  </a:tcPr>
                </a:tc>
                <a:tc>
                  <a:txBody>
                    <a:bodyPr/>
                    <a:lstStyle/>
                    <a:p>
                      <a:pPr algn="r" rtl="0" fontAlgn="ctr"/>
                      <a:r>
                        <a:rPr lang="en-US" sz="1400" b="0" i="0" u="none" strike="noStrike">
                          <a:solidFill>
                            <a:srgbClr val="BFBFBF"/>
                          </a:solidFill>
                          <a:effectLst/>
                          <a:latin typeface="Lucida Grande"/>
                        </a:rPr>
                        <a:t>$1,780,000 </a:t>
                      </a:r>
                    </a:p>
                  </a:txBody>
                  <a:tcPr marL="7620" marR="7620" marT="7620" marB="0" anchor="ctr">
                    <a:lnL w="6480">
                      <a:solidFill>
                        <a:srgbClr val="FFFFFF"/>
                      </a:solidFill>
                    </a:lnL>
                    <a:lnR w="6480">
                      <a:solidFill>
                        <a:srgbClr val="FFFFFF"/>
                      </a:solidFill>
                    </a:lnR>
                    <a:lnT w="6480">
                      <a:solidFill>
                        <a:srgbClr val="FFFFFF"/>
                      </a:solidFill>
                    </a:lnT>
                    <a:lnB w="6480">
                      <a:solidFill>
                        <a:srgbClr val="FFFFFF"/>
                      </a:solidFill>
                    </a:lnB>
                    <a:solidFill>
                      <a:srgbClr val="071828"/>
                    </a:solidFill>
                  </a:tcPr>
                </a:tc>
                <a:extLst>
                  <a:ext uri="{0D108BD9-81ED-4DB2-BD59-A6C34878D82A}">
                    <a16:rowId xmlns:a16="http://schemas.microsoft.com/office/drawing/2014/main" xmlns="" val="10003"/>
                  </a:ext>
                </a:extLst>
              </a:tr>
              <a:tr h="386280">
                <a:tc>
                  <a:txBody>
                    <a:bodyPr/>
                    <a:lstStyle/>
                    <a:p>
                      <a:pPr algn="l" rtl="0" fontAlgn="ctr"/>
                      <a:r>
                        <a:rPr lang="en-US" sz="1500" b="0" i="0" u="none" strike="noStrike">
                          <a:solidFill>
                            <a:srgbClr val="FFCD00"/>
                          </a:solidFill>
                          <a:effectLst/>
                          <a:latin typeface="Verdana" panose="020B0604030504040204" pitchFamily="34" charset="0"/>
                        </a:rPr>
                        <a:t>Park Revenue</a:t>
                      </a:r>
                    </a:p>
                  </a:txBody>
                  <a:tcPr marL="7620" marR="7620" marT="7620" marB="0" anchor="ctr">
                    <a:lnL w="6480">
                      <a:solidFill>
                        <a:srgbClr val="FFFFFF"/>
                      </a:solidFill>
                    </a:lnL>
                    <a:lnR w="6480">
                      <a:solidFill>
                        <a:srgbClr val="FFFFFF"/>
                      </a:solidFill>
                    </a:lnR>
                    <a:lnT w="6480">
                      <a:solidFill>
                        <a:srgbClr val="FFFFFF"/>
                      </a:solidFill>
                    </a:lnT>
                    <a:lnB w="6480">
                      <a:solidFill>
                        <a:srgbClr val="FFFFFF"/>
                      </a:solidFill>
                    </a:lnB>
                    <a:solidFill>
                      <a:srgbClr val="002E62"/>
                    </a:solidFill>
                  </a:tcPr>
                </a:tc>
                <a:tc>
                  <a:txBody>
                    <a:bodyPr/>
                    <a:lstStyle/>
                    <a:p>
                      <a:pPr algn="r" rtl="0" fontAlgn="ctr"/>
                      <a:r>
                        <a:rPr lang="en-US" sz="1400" b="0" i="0" u="none" strike="noStrike">
                          <a:solidFill>
                            <a:srgbClr val="FFFFFF"/>
                          </a:solidFill>
                          <a:effectLst/>
                          <a:latin typeface="Lucida Grande"/>
                        </a:rPr>
                        <a:t> </a:t>
                      </a:r>
                    </a:p>
                  </a:txBody>
                  <a:tcPr marL="7620" marR="7620" marT="7620" marB="0" anchor="ctr">
                    <a:lnL w="6480">
                      <a:solidFill>
                        <a:srgbClr val="FFFFFF"/>
                      </a:solidFill>
                    </a:lnL>
                    <a:lnR w="6480">
                      <a:solidFill>
                        <a:srgbClr val="FFFFFF"/>
                      </a:solidFill>
                    </a:lnR>
                    <a:lnT w="6480">
                      <a:solidFill>
                        <a:srgbClr val="FFFFFF"/>
                      </a:solidFill>
                    </a:lnT>
                    <a:lnB w="6480">
                      <a:solidFill>
                        <a:srgbClr val="FFFFFF"/>
                      </a:solidFill>
                    </a:lnB>
                    <a:solidFill>
                      <a:srgbClr val="000000"/>
                    </a:solidFill>
                  </a:tcPr>
                </a:tc>
                <a:tc>
                  <a:txBody>
                    <a:bodyPr/>
                    <a:lstStyle/>
                    <a:p>
                      <a:pPr algn="r" rtl="0" fontAlgn="ctr"/>
                      <a:r>
                        <a:rPr lang="en-US" sz="1400" b="0" i="0" u="none" strike="noStrike" dirty="0">
                          <a:solidFill>
                            <a:srgbClr val="BFBFBF"/>
                          </a:solidFill>
                          <a:effectLst/>
                          <a:latin typeface="Lucida Grande"/>
                        </a:rPr>
                        <a:t>$338,100 </a:t>
                      </a:r>
                    </a:p>
                  </a:txBody>
                  <a:tcPr marL="7620" marR="7620" marT="7620" marB="0" anchor="ctr">
                    <a:lnL w="6480">
                      <a:solidFill>
                        <a:srgbClr val="FFFFFF"/>
                      </a:solidFill>
                    </a:lnL>
                    <a:lnR w="6480">
                      <a:solidFill>
                        <a:srgbClr val="FFFFFF"/>
                      </a:solidFill>
                    </a:lnR>
                    <a:lnT w="6480">
                      <a:solidFill>
                        <a:srgbClr val="FFFFFF"/>
                      </a:solidFill>
                    </a:lnT>
                    <a:lnB w="6480">
                      <a:solidFill>
                        <a:srgbClr val="FFFFFF"/>
                      </a:solidFill>
                    </a:lnB>
                    <a:solidFill>
                      <a:srgbClr val="000000"/>
                    </a:solidFill>
                  </a:tcPr>
                </a:tc>
                <a:extLst>
                  <a:ext uri="{0D108BD9-81ED-4DB2-BD59-A6C34878D82A}">
                    <a16:rowId xmlns:a16="http://schemas.microsoft.com/office/drawing/2014/main" xmlns="" val="10004"/>
                  </a:ext>
                </a:extLst>
              </a:tr>
              <a:tr h="384840">
                <a:tc>
                  <a:txBody>
                    <a:bodyPr/>
                    <a:lstStyle/>
                    <a:p>
                      <a:pPr algn="r" rtl="0" fontAlgn="ctr"/>
                      <a:r>
                        <a:rPr lang="en-US" sz="1500" b="0" i="0" u="none" strike="noStrike">
                          <a:solidFill>
                            <a:srgbClr val="FFCD00"/>
                          </a:solidFill>
                          <a:effectLst/>
                          <a:latin typeface="Verdana" panose="020B0604030504040204" pitchFamily="34" charset="0"/>
                        </a:rPr>
                        <a:t>Total</a:t>
                      </a:r>
                    </a:p>
                  </a:txBody>
                  <a:tcPr marL="7620" marR="7620" marT="7620" marB="0" anchor="ctr">
                    <a:lnL w="6480">
                      <a:solidFill>
                        <a:srgbClr val="FFFFFF"/>
                      </a:solidFill>
                    </a:lnL>
                    <a:lnR w="6480">
                      <a:solidFill>
                        <a:srgbClr val="FFFFFF"/>
                      </a:solidFill>
                    </a:lnR>
                    <a:lnT w="6480">
                      <a:solidFill>
                        <a:srgbClr val="FFFFFF"/>
                      </a:solidFill>
                    </a:lnT>
                    <a:lnB w="6480">
                      <a:solidFill>
                        <a:srgbClr val="FFFFFF"/>
                      </a:solidFill>
                    </a:lnB>
                    <a:solidFill>
                      <a:srgbClr val="073368"/>
                    </a:solidFill>
                  </a:tcPr>
                </a:tc>
                <a:tc>
                  <a:txBody>
                    <a:bodyPr/>
                    <a:lstStyle/>
                    <a:p>
                      <a:pPr algn="l" fontAlgn="ctr"/>
                      <a:r>
                        <a:rPr lang="en-US" sz="1800" b="0" i="0" u="none" strike="noStrike">
                          <a:solidFill>
                            <a:srgbClr val="000000"/>
                          </a:solidFill>
                          <a:effectLst/>
                          <a:latin typeface="Arial" panose="020B0604020202020204" pitchFamily="34" charset="0"/>
                        </a:rPr>
                        <a:t> </a:t>
                      </a:r>
                    </a:p>
                  </a:txBody>
                  <a:tcPr marL="7620" marR="7620" marT="7620" marB="0" anchor="ctr">
                    <a:lnL w="6480">
                      <a:solidFill>
                        <a:srgbClr val="FFFFFF"/>
                      </a:solidFill>
                    </a:lnL>
                    <a:lnR w="6480">
                      <a:solidFill>
                        <a:srgbClr val="FFFFFF"/>
                      </a:solidFill>
                    </a:lnR>
                    <a:lnT w="6480">
                      <a:solidFill>
                        <a:srgbClr val="FFFFFF"/>
                      </a:solidFill>
                    </a:lnT>
                    <a:lnB w="6480">
                      <a:solidFill>
                        <a:srgbClr val="FFFFFF"/>
                      </a:solidFill>
                    </a:lnB>
                    <a:solidFill>
                      <a:srgbClr val="071828"/>
                    </a:solidFill>
                  </a:tcPr>
                </a:tc>
                <a:tc>
                  <a:txBody>
                    <a:bodyPr/>
                    <a:lstStyle/>
                    <a:p>
                      <a:pPr algn="r" rtl="0" fontAlgn="ctr"/>
                      <a:r>
                        <a:rPr lang="en-US" sz="1400" b="0" i="0" u="none" strike="noStrike" dirty="0">
                          <a:solidFill>
                            <a:srgbClr val="BFBFBF"/>
                          </a:solidFill>
                          <a:effectLst/>
                          <a:latin typeface="Lucida Grande"/>
                        </a:rPr>
                        <a:t>$2,552,100 </a:t>
                      </a:r>
                    </a:p>
                  </a:txBody>
                  <a:tcPr marL="7620" marR="7620" marT="7620" marB="0" anchor="ctr">
                    <a:lnL w="6480">
                      <a:solidFill>
                        <a:srgbClr val="FFFFFF"/>
                      </a:solidFill>
                    </a:lnL>
                    <a:lnR w="6480">
                      <a:solidFill>
                        <a:srgbClr val="FFFFFF"/>
                      </a:solidFill>
                    </a:lnR>
                    <a:lnT w="6480">
                      <a:solidFill>
                        <a:srgbClr val="FFFFFF"/>
                      </a:solidFill>
                    </a:lnT>
                    <a:lnB w="6480">
                      <a:solidFill>
                        <a:srgbClr val="FFFFFF"/>
                      </a:solidFill>
                    </a:lnB>
                    <a:solidFill>
                      <a:srgbClr val="071828"/>
                    </a:solidFill>
                  </a:tcPr>
                </a:tc>
                <a:extLst>
                  <a:ext uri="{0D108BD9-81ED-4DB2-BD59-A6C34878D82A}">
                    <a16:rowId xmlns:a16="http://schemas.microsoft.com/office/drawing/2014/main" xmlns="" val="10005"/>
                  </a:ext>
                </a:extLst>
              </a:tr>
            </a:tbl>
          </a:graphicData>
        </a:graphic>
      </p:graphicFrame>
      <p:sp>
        <p:nvSpPr>
          <p:cNvPr id="376" name="CustomShape 4"/>
          <p:cNvSpPr/>
          <p:nvPr/>
        </p:nvSpPr>
        <p:spPr>
          <a:xfrm>
            <a:off x="3589850" y="5098278"/>
            <a:ext cx="767815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dirty="0" smtClean="0">
                <a:solidFill>
                  <a:srgbClr val="FFCD00"/>
                </a:solidFill>
                <a:latin typeface="Lucida Grande"/>
              </a:rPr>
              <a:t>* </a:t>
            </a:r>
            <a:r>
              <a:rPr lang="en-US" sz="1800" b="0" strike="noStrike" spc="-1" dirty="0">
                <a:solidFill>
                  <a:srgbClr val="FFCD00"/>
                </a:solidFill>
                <a:latin typeface="Lucida Grande"/>
              </a:rPr>
              <a:t>Based on $100 per assessed value</a:t>
            </a:r>
            <a:endParaRPr lang="en-US" sz="1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p:nvPr>
        </p:nvSpPr>
        <p:spPr/>
        <p:txBody>
          <a:bodyPr/>
          <a:lstStyle/>
          <a:p>
            <a:r>
              <a:rPr lang="en-US" b="1" dirty="0"/>
              <a:t>Annual (Deficit)</a:t>
            </a:r>
            <a:r>
              <a:rPr lang="en-US" dirty="0" smtClean="0"/>
              <a:t> </a:t>
            </a:r>
            <a:r>
              <a:rPr lang="en-US" dirty="0"/>
              <a:t> </a:t>
            </a:r>
            <a:r>
              <a:rPr lang="en-US" dirty="0" smtClean="0"/>
              <a:t> </a:t>
            </a:r>
            <a:r>
              <a:rPr lang="en-US" b="1" dirty="0"/>
              <a:t>($1,126,900)</a:t>
            </a:r>
            <a:r>
              <a:rPr lang="en-US" dirty="0" smtClean="0"/>
              <a:t> </a:t>
            </a:r>
            <a:endParaRPr lang="en-US" dirty="0"/>
          </a:p>
        </p:txBody>
      </p:sp>
      <p:sp>
        <p:nvSpPr>
          <p:cNvPr id="4" name="TextShape 1"/>
          <p:cNvSpPr txBox="1"/>
          <p:nvPr/>
        </p:nvSpPr>
        <p:spPr>
          <a:xfrm>
            <a:off x="85320" y="1317240"/>
            <a:ext cx="2825280" cy="1523880"/>
          </a:xfrm>
          <a:prstGeom prst="rect">
            <a:avLst/>
          </a:prstGeom>
          <a:noFill/>
          <a:ln>
            <a:noFill/>
          </a:ln>
        </p:spPr>
        <p:txBody>
          <a:bodyPr anchor="ctr"/>
          <a:lstStyle/>
          <a:p>
            <a:pPr>
              <a:lnSpc>
                <a:spcPct val="90000"/>
              </a:lnSpc>
            </a:pPr>
            <a:r>
              <a:rPr lang="en-US" sz="4000" b="1" spc="-1" dirty="0" smtClean="0">
                <a:solidFill>
                  <a:srgbClr val="FFFFFF"/>
                </a:solidFill>
                <a:latin typeface="Verdana"/>
              </a:rPr>
              <a:t>Ellisville District</a:t>
            </a:r>
            <a:endParaRPr lang="ru-RU" sz="4000" b="0" strike="noStrike" spc="-1" dirty="0">
              <a:solidFill>
                <a:srgbClr val="000000"/>
              </a:solidFill>
              <a:latin typeface="Lucida Grande"/>
            </a:endParaRPr>
          </a:p>
        </p:txBody>
      </p:sp>
      <p:graphicFrame>
        <p:nvGraphicFramePr>
          <p:cNvPr id="5" name="Table 3"/>
          <p:cNvGraphicFramePr/>
          <p:nvPr>
            <p:extLst>
              <p:ext uri="{D42A27DB-BD31-4B8C-83A1-F6EECF244321}">
                <p14:modId xmlns:p14="http://schemas.microsoft.com/office/powerpoint/2010/main" val="2722502835"/>
              </p:ext>
            </p:extLst>
          </p:nvPr>
        </p:nvGraphicFramePr>
        <p:xfrm>
          <a:off x="4163591" y="991020"/>
          <a:ext cx="6378840" cy="3236820"/>
        </p:xfrm>
        <a:graphic>
          <a:graphicData uri="http://schemas.openxmlformats.org/drawingml/2006/table">
            <a:tbl>
              <a:tblPr/>
              <a:tblGrid>
                <a:gridCol w="3103920">
                  <a:extLst>
                    <a:ext uri="{9D8B030D-6E8A-4147-A177-3AD203B41FA5}">
                      <a16:colId xmlns:a16="http://schemas.microsoft.com/office/drawing/2014/main" xmlns="" val="20000"/>
                    </a:ext>
                  </a:extLst>
                </a:gridCol>
                <a:gridCol w="1648440">
                  <a:extLst>
                    <a:ext uri="{9D8B030D-6E8A-4147-A177-3AD203B41FA5}">
                      <a16:colId xmlns:a16="http://schemas.microsoft.com/office/drawing/2014/main" xmlns="" val="20001"/>
                    </a:ext>
                  </a:extLst>
                </a:gridCol>
                <a:gridCol w="1626480">
                  <a:extLst>
                    <a:ext uri="{9D8B030D-6E8A-4147-A177-3AD203B41FA5}">
                      <a16:colId xmlns:a16="http://schemas.microsoft.com/office/drawing/2014/main" xmlns="" val="20002"/>
                    </a:ext>
                  </a:extLst>
                </a:gridCol>
              </a:tblGrid>
              <a:tr h="0">
                <a:tc>
                  <a:txBody>
                    <a:bodyPr/>
                    <a:lstStyle/>
                    <a:p>
                      <a:pPr algn="l" rtl="0" fontAlgn="ctr"/>
                      <a:r>
                        <a:rPr lang="en-US" sz="1800" b="1" i="0" u="none" strike="noStrike" dirty="0">
                          <a:solidFill>
                            <a:srgbClr val="FFFFFF"/>
                          </a:solidFill>
                          <a:effectLst/>
                          <a:latin typeface="Lucida Grande"/>
                        </a:rPr>
                        <a:t>Expenses for Remaining  Operations Under Better Together for Ellisville</a:t>
                      </a:r>
                    </a:p>
                  </a:txBody>
                  <a:tcPr marL="7620" marR="7620" marT="7620" marB="0" anchor="ctr">
                    <a:lnL w="6480">
                      <a:solidFill>
                        <a:srgbClr val="FFFFFF"/>
                      </a:solidFill>
                    </a:lnL>
                    <a:lnR w="6480">
                      <a:solidFill>
                        <a:srgbClr val="FFFFFF"/>
                      </a:solidFill>
                    </a:lnR>
                    <a:lnT w="6480">
                      <a:solidFill>
                        <a:srgbClr val="FFFFFF"/>
                      </a:solidFill>
                    </a:lnT>
                    <a:lnB w="12240">
                      <a:solidFill>
                        <a:srgbClr val="FFFFFF"/>
                      </a:solidFill>
                    </a:lnB>
                    <a:solidFill>
                      <a:srgbClr val="FF9D00"/>
                    </a:solidFill>
                  </a:tcPr>
                </a:tc>
                <a:tc>
                  <a:txBody>
                    <a:bodyPr/>
                    <a:lstStyle/>
                    <a:p>
                      <a:pPr algn="ctr" rtl="0" fontAlgn="ctr"/>
                      <a:r>
                        <a:rPr lang="en-US" sz="1500" b="1" i="0" u="none" strike="noStrike">
                          <a:solidFill>
                            <a:srgbClr val="000000"/>
                          </a:solidFill>
                          <a:effectLst/>
                          <a:latin typeface="Verdana" panose="020B0604030504040204" pitchFamily="34" charset="0"/>
                        </a:rPr>
                        <a:t> </a:t>
                      </a:r>
                    </a:p>
                  </a:txBody>
                  <a:tcPr marL="7620" marR="7620" marT="7620" marB="0" anchor="ctr">
                    <a:lnL w="6480">
                      <a:solidFill>
                        <a:srgbClr val="FFFFFF"/>
                      </a:solidFill>
                    </a:lnL>
                    <a:lnR w="6480">
                      <a:solidFill>
                        <a:srgbClr val="FFFFFF"/>
                      </a:solidFill>
                    </a:lnR>
                    <a:lnT w="6480">
                      <a:solidFill>
                        <a:srgbClr val="FFFFFF"/>
                      </a:solidFill>
                    </a:lnT>
                    <a:lnB w="12240">
                      <a:solidFill>
                        <a:srgbClr val="FFFFFF"/>
                      </a:solidFill>
                    </a:lnB>
                    <a:solidFill>
                      <a:srgbClr val="FFCD00"/>
                    </a:solidFill>
                  </a:tcPr>
                </a:tc>
                <a:tc>
                  <a:txBody>
                    <a:bodyPr/>
                    <a:lstStyle/>
                    <a:p>
                      <a:pPr algn="ctr" rtl="0" fontAlgn="ctr"/>
                      <a:r>
                        <a:rPr lang="en-US" sz="1500" b="1" i="0" u="none" strike="noStrike">
                          <a:solidFill>
                            <a:srgbClr val="000000"/>
                          </a:solidFill>
                          <a:effectLst/>
                          <a:latin typeface="Verdana" panose="020B0604030504040204" pitchFamily="34" charset="0"/>
                        </a:rPr>
                        <a:t>Estimated Reduced Expenditures **</a:t>
                      </a:r>
                    </a:p>
                  </a:txBody>
                  <a:tcPr marL="7620" marR="7620" marT="7620" marB="0" anchor="ctr">
                    <a:lnL w="6480">
                      <a:solidFill>
                        <a:srgbClr val="FFFFFF"/>
                      </a:solidFill>
                    </a:lnL>
                    <a:lnR w="6480">
                      <a:solidFill>
                        <a:srgbClr val="FFFFFF"/>
                      </a:solidFill>
                    </a:lnR>
                    <a:lnT w="6480">
                      <a:solidFill>
                        <a:srgbClr val="FFFFFF"/>
                      </a:solidFill>
                    </a:lnT>
                    <a:lnB w="12240">
                      <a:solidFill>
                        <a:srgbClr val="FFFFFF"/>
                      </a:solidFill>
                    </a:lnB>
                    <a:solidFill>
                      <a:srgbClr val="FFCD00"/>
                    </a:solidFill>
                  </a:tcPr>
                </a:tc>
                <a:extLst>
                  <a:ext uri="{0D108BD9-81ED-4DB2-BD59-A6C34878D82A}">
                    <a16:rowId xmlns:a16="http://schemas.microsoft.com/office/drawing/2014/main" xmlns="" val="10000"/>
                  </a:ext>
                </a:extLst>
              </a:tr>
              <a:tr h="386280">
                <a:tc>
                  <a:txBody>
                    <a:bodyPr/>
                    <a:lstStyle/>
                    <a:p>
                      <a:pPr algn="l" rtl="0" fontAlgn="ctr"/>
                      <a:r>
                        <a:rPr lang="en-US" sz="1500" b="0" i="0" u="none" strike="noStrike">
                          <a:solidFill>
                            <a:srgbClr val="FFCD00"/>
                          </a:solidFill>
                          <a:effectLst/>
                          <a:latin typeface="Verdana" panose="020B0604030504040204" pitchFamily="34" charset="0"/>
                        </a:rPr>
                        <a:t>Solid Waste &amp; Recycling</a:t>
                      </a:r>
                    </a:p>
                  </a:txBody>
                  <a:tcPr marL="7620" marR="7620" marT="7620" marB="0" anchor="ctr">
                    <a:lnL w="6480">
                      <a:solidFill>
                        <a:srgbClr val="FFFFFF"/>
                      </a:solidFill>
                    </a:lnL>
                    <a:lnR w="6480">
                      <a:solidFill>
                        <a:srgbClr val="FFFFFF"/>
                      </a:solidFill>
                    </a:lnR>
                    <a:lnT w="12240">
                      <a:solidFill>
                        <a:srgbClr val="FFFFFF"/>
                      </a:solidFill>
                    </a:lnT>
                    <a:lnB w="6480">
                      <a:solidFill>
                        <a:srgbClr val="FFFFFF"/>
                      </a:solidFill>
                    </a:lnB>
                    <a:solidFill>
                      <a:srgbClr val="073368"/>
                    </a:solidFill>
                  </a:tcPr>
                </a:tc>
                <a:tc>
                  <a:txBody>
                    <a:bodyPr/>
                    <a:lstStyle/>
                    <a:p>
                      <a:pPr algn="r" rtl="0" fontAlgn="ctr"/>
                      <a:r>
                        <a:rPr lang="en-US" sz="1400" b="0" i="0" u="none" strike="noStrike">
                          <a:solidFill>
                            <a:srgbClr val="FFFFFF"/>
                          </a:solidFill>
                          <a:effectLst/>
                          <a:latin typeface="Lucida Grande"/>
                        </a:rPr>
                        <a:t> </a:t>
                      </a:r>
                    </a:p>
                  </a:txBody>
                  <a:tcPr marL="7620" marR="7620" marT="7620" marB="0" anchor="ctr">
                    <a:lnL w="6480">
                      <a:solidFill>
                        <a:srgbClr val="FFFFFF"/>
                      </a:solidFill>
                    </a:lnL>
                    <a:lnR w="6480">
                      <a:solidFill>
                        <a:srgbClr val="FFFFFF"/>
                      </a:solidFill>
                    </a:lnR>
                    <a:lnT w="12240">
                      <a:solidFill>
                        <a:srgbClr val="FFFFFF"/>
                      </a:solidFill>
                    </a:lnT>
                    <a:lnB w="6480">
                      <a:solidFill>
                        <a:srgbClr val="FFFFFF"/>
                      </a:solidFill>
                    </a:lnB>
                    <a:solidFill>
                      <a:srgbClr val="071828"/>
                    </a:solidFill>
                  </a:tcPr>
                </a:tc>
                <a:tc>
                  <a:txBody>
                    <a:bodyPr/>
                    <a:lstStyle/>
                    <a:p>
                      <a:pPr algn="r" rtl="0" fontAlgn="ctr"/>
                      <a:r>
                        <a:rPr lang="en-US" sz="1400" b="0" i="0" u="none" strike="noStrike">
                          <a:solidFill>
                            <a:srgbClr val="FFFFFF"/>
                          </a:solidFill>
                          <a:effectLst/>
                          <a:latin typeface="Lucida Grande"/>
                        </a:rPr>
                        <a:t>$650,000 </a:t>
                      </a:r>
                    </a:p>
                  </a:txBody>
                  <a:tcPr marL="7620" marR="7620" marT="7620" marB="0" anchor="ctr">
                    <a:lnL w="6480">
                      <a:solidFill>
                        <a:srgbClr val="FFFFFF"/>
                      </a:solidFill>
                    </a:lnL>
                    <a:lnR w="6480">
                      <a:solidFill>
                        <a:srgbClr val="FFFFFF"/>
                      </a:solidFill>
                    </a:lnR>
                    <a:lnT w="12240">
                      <a:solidFill>
                        <a:srgbClr val="FFFFFF"/>
                      </a:solidFill>
                    </a:lnT>
                    <a:lnB w="6480">
                      <a:solidFill>
                        <a:srgbClr val="FFFFFF"/>
                      </a:solidFill>
                    </a:lnB>
                    <a:solidFill>
                      <a:srgbClr val="071828"/>
                    </a:solidFill>
                  </a:tcPr>
                </a:tc>
                <a:extLst>
                  <a:ext uri="{0D108BD9-81ED-4DB2-BD59-A6C34878D82A}">
                    <a16:rowId xmlns:a16="http://schemas.microsoft.com/office/drawing/2014/main" xmlns="" val="10001"/>
                  </a:ext>
                </a:extLst>
              </a:tr>
              <a:tr h="386280">
                <a:tc>
                  <a:txBody>
                    <a:bodyPr/>
                    <a:lstStyle/>
                    <a:p>
                      <a:pPr algn="l" rtl="0" fontAlgn="ctr"/>
                      <a:r>
                        <a:rPr lang="en-US" sz="1500" b="0" i="0" u="none" strike="noStrike">
                          <a:solidFill>
                            <a:srgbClr val="FFCD00"/>
                          </a:solidFill>
                          <a:effectLst/>
                          <a:latin typeface="Verdana" panose="020B0604030504040204" pitchFamily="34" charset="0"/>
                        </a:rPr>
                        <a:t>Local Zoning</a:t>
                      </a:r>
                    </a:p>
                  </a:txBody>
                  <a:tcPr marL="7620" marR="7620" marT="7620" marB="0" anchor="ctr">
                    <a:lnL w="6480">
                      <a:solidFill>
                        <a:srgbClr val="FFFFFF"/>
                      </a:solidFill>
                    </a:lnL>
                    <a:lnR w="6480">
                      <a:solidFill>
                        <a:srgbClr val="FFFFFF"/>
                      </a:solidFill>
                    </a:lnR>
                    <a:lnT w="6480">
                      <a:solidFill>
                        <a:srgbClr val="FFFFFF"/>
                      </a:solidFill>
                    </a:lnT>
                    <a:lnB w="6480">
                      <a:solidFill>
                        <a:srgbClr val="FFFFFF"/>
                      </a:solidFill>
                    </a:lnB>
                    <a:solidFill>
                      <a:srgbClr val="002E62"/>
                    </a:solidFill>
                  </a:tcPr>
                </a:tc>
                <a:tc>
                  <a:txBody>
                    <a:bodyPr/>
                    <a:lstStyle/>
                    <a:p>
                      <a:pPr algn="r" rtl="0" fontAlgn="ctr"/>
                      <a:r>
                        <a:rPr lang="en-US" sz="1400" b="0" i="0" u="none" strike="noStrike">
                          <a:solidFill>
                            <a:srgbClr val="FFFFFF"/>
                          </a:solidFill>
                          <a:effectLst/>
                          <a:latin typeface="Lucida Grande"/>
                        </a:rPr>
                        <a:t> </a:t>
                      </a:r>
                    </a:p>
                  </a:txBody>
                  <a:tcPr marL="7620" marR="7620" marT="7620" marB="0" anchor="ctr">
                    <a:lnL w="6480">
                      <a:solidFill>
                        <a:srgbClr val="FFFFFF"/>
                      </a:solidFill>
                    </a:lnL>
                    <a:lnR w="6480">
                      <a:solidFill>
                        <a:srgbClr val="FFFFFF"/>
                      </a:solidFill>
                    </a:lnR>
                    <a:lnT w="6480">
                      <a:solidFill>
                        <a:srgbClr val="FFFFFF"/>
                      </a:solidFill>
                    </a:lnT>
                    <a:lnB w="6480">
                      <a:solidFill>
                        <a:srgbClr val="FFFFFF"/>
                      </a:solidFill>
                    </a:lnB>
                    <a:solidFill>
                      <a:srgbClr val="000000"/>
                    </a:solidFill>
                  </a:tcPr>
                </a:tc>
                <a:tc>
                  <a:txBody>
                    <a:bodyPr/>
                    <a:lstStyle/>
                    <a:p>
                      <a:pPr algn="r" rtl="0" fontAlgn="ctr"/>
                      <a:r>
                        <a:rPr lang="en-US" sz="1400" b="0" i="0" u="none" strike="noStrike">
                          <a:solidFill>
                            <a:srgbClr val="FFFFFF"/>
                          </a:solidFill>
                          <a:effectLst/>
                          <a:latin typeface="Lucida Grande"/>
                        </a:rPr>
                        <a:t>$231,000 </a:t>
                      </a:r>
                    </a:p>
                  </a:txBody>
                  <a:tcPr marL="7620" marR="7620" marT="7620" marB="0" anchor="ctr">
                    <a:lnL w="6480">
                      <a:solidFill>
                        <a:srgbClr val="FFFFFF"/>
                      </a:solidFill>
                    </a:lnL>
                    <a:lnR w="6480">
                      <a:solidFill>
                        <a:srgbClr val="FFFFFF"/>
                      </a:solidFill>
                    </a:lnR>
                    <a:lnT w="6480">
                      <a:solidFill>
                        <a:srgbClr val="FFFFFF"/>
                      </a:solidFill>
                    </a:lnT>
                    <a:lnB w="6480">
                      <a:solidFill>
                        <a:srgbClr val="FFFFFF"/>
                      </a:solidFill>
                    </a:lnB>
                    <a:solidFill>
                      <a:srgbClr val="000000"/>
                    </a:solidFill>
                  </a:tcPr>
                </a:tc>
                <a:extLst>
                  <a:ext uri="{0D108BD9-81ED-4DB2-BD59-A6C34878D82A}">
                    <a16:rowId xmlns:a16="http://schemas.microsoft.com/office/drawing/2014/main" xmlns="" val="10002"/>
                  </a:ext>
                </a:extLst>
              </a:tr>
              <a:tr h="386280">
                <a:tc>
                  <a:txBody>
                    <a:bodyPr/>
                    <a:lstStyle/>
                    <a:p>
                      <a:pPr algn="l" rtl="0" fontAlgn="ctr"/>
                      <a:r>
                        <a:rPr lang="en-US" sz="1500" b="0" i="0" u="none" strike="noStrike">
                          <a:solidFill>
                            <a:srgbClr val="FFCD00"/>
                          </a:solidFill>
                          <a:effectLst/>
                          <a:latin typeface="Verdana" panose="020B0604030504040204" pitchFamily="34" charset="0"/>
                        </a:rPr>
                        <a:t>Sewer Lateral Program</a:t>
                      </a:r>
                    </a:p>
                  </a:txBody>
                  <a:tcPr marL="7620" marR="7620" marT="7620" marB="0" anchor="ctr">
                    <a:lnL w="6480">
                      <a:solidFill>
                        <a:srgbClr val="FFFFFF"/>
                      </a:solidFill>
                    </a:lnL>
                    <a:lnR w="6480">
                      <a:solidFill>
                        <a:srgbClr val="FFFFFF"/>
                      </a:solidFill>
                    </a:lnR>
                    <a:lnT w="6480">
                      <a:solidFill>
                        <a:srgbClr val="FFFFFF"/>
                      </a:solidFill>
                    </a:lnT>
                    <a:lnB w="6480">
                      <a:solidFill>
                        <a:srgbClr val="FFFFFF"/>
                      </a:solidFill>
                    </a:lnB>
                    <a:solidFill>
                      <a:srgbClr val="073368"/>
                    </a:solidFill>
                  </a:tcPr>
                </a:tc>
                <a:tc>
                  <a:txBody>
                    <a:bodyPr/>
                    <a:lstStyle/>
                    <a:p>
                      <a:pPr algn="r" rtl="0" fontAlgn="ctr"/>
                      <a:r>
                        <a:rPr lang="en-US" sz="1400" b="0" i="0" u="none" strike="noStrike">
                          <a:solidFill>
                            <a:srgbClr val="FFFFFF"/>
                          </a:solidFill>
                          <a:effectLst/>
                          <a:latin typeface="Lucida Grande"/>
                        </a:rPr>
                        <a:t> </a:t>
                      </a:r>
                    </a:p>
                  </a:txBody>
                  <a:tcPr marL="7620" marR="7620" marT="7620" marB="0" anchor="ctr">
                    <a:lnL w="6480">
                      <a:solidFill>
                        <a:srgbClr val="FFFFFF"/>
                      </a:solidFill>
                    </a:lnL>
                    <a:lnR w="6480">
                      <a:solidFill>
                        <a:srgbClr val="FFFFFF"/>
                      </a:solidFill>
                    </a:lnR>
                    <a:lnT w="6480">
                      <a:solidFill>
                        <a:srgbClr val="FFFFFF"/>
                      </a:solidFill>
                    </a:lnT>
                    <a:lnB w="6480">
                      <a:solidFill>
                        <a:srgbClr val="FFFFFF"/>
                      </a:solidFill>
                    </a:lnB>
                    <a:solidFill>
                      <a:srgbClr val="071828"/>
                    </a:solidFill>
                  </a:tcPr>
                </a:tc>
                <a:tc>
                  <a:txBody>
                    <a:bodyPr/>
                    <a:lstStyle/>
                    <a:p>
                      <a:pPr algn="r" rtl="0" fontAlgn="ctr"/>
                      <a:r>
                        <a:rPr lang="en-US" sz="1400" b="0" i="0" u="none" strike="noStrike">
                          <a:solidFill>
                            <a:srgbClr val="FFFFFF"/>
                          </a:solidFill>
                          <a:effectLst/>
                          <a:latin typeface="Lucida Grande"/>
                        </a:rPr>
                        <a:t>$156,000 </a:t>
                      </a:r>
                    </a:p>
                  </a:txBody>
                  <a:tcPr marL="7620" marR="7620" marT="7620" marB="0" anchor="ctr">
                    <a:lnL w="6480">
                      <a:solidFill>
                        <a:srgbClr val="FFFFFF"/>
                      </a:solidFill>
                    </a:lnL>
                    <a:lnR w="6480">
                      <a:solidFill>
                        <a:srgbClr val="FFFFFF"/>
                      </a:solidFill>
                    </a:lnR>
                    <a:lnT w="6480">
                      <a:solidFill>
                        <a:srgbClr val="FFFFFF"/>
                      </a:solidFill>
                    </a:lnT>
                    <a:lnB w="6480">
                      <a:solidFill>
                        <a:srgbClr val="FFFFFF"/>
                      </a:solidFill>
                    </a:lnB>
                    <a:solidFill>
                      <a:srgbClr val="071828"/>
                    </a:solidFill>
                  </a:tcPr>
                </a:tc>
                <a:extLst>
                  <a:ext uri="{0D108BD9-81ED-4DB2-BD59-A6C34878D82A}">
                    <a16:rowId xmlns:a16="http://schemas.microsoft.com/office/drawing/2014/main" xmlns="" val="10003"/>
                  </a:ext>
                </a:extLst>
              </a:tr>
              <a:tr h="386280">
                <a:tc>
                  <a:txBody>
                    <a:bodyPr/>
                    <a:lstStyle/>
                    <a:p>
                      <a:pPr algn="l" rtl="0" fontAlgn="ctr"/>
                      <a:r>
                        <a:rPr lang="en-US" sz="1500" b="0" i="0" u="none" strike="noStrike">
                          <a:solidFill>
                            <a:srgbClr val="FFCD00"/>
                          </a:solidFill>
                          <a:effectLst/>
                          <a:latin typeface="Verdana" panose="020B0604030504040204" pitchFamily="34" charset="0"/>
                        </a:rPr>
                        <a:t>Park Maintenance &amp; etc.</a:t>
                      </a:r>
                    </a:p>
                  </a:txBody>
                  <a:tcPr marL="7620" marR="7620" marT="7620" marB="0" anchor="ctr">
                    <a:lnL w="6480">
                      <a:solidFill>
                        <a:srgbClr val="FFFFFF"/>
                      </a:solidFill>
                    </a:lnL>
                    <a:lnR w="6480">
                      <a:solidFill>
                        <a:srgbClr val="FFFFFF"/>
                      </a:solidFill>
                    </a:lnR>
                    <a:lnT w="6480">
                      <a:solidFill>
                        <a:srgbClr val="FFFFFF"/>
                      </a:solidFill>
                    </a:lnT>
                    <a:lnB w="6480">
                      <a:solidFill>
                        <a:srgbClr val="FFFFFF"/>
                      </a:solidFill>
                    </a:lnB>
                    <a:solidFill>
                      <a:srgbClr val="002E62"/>
                    </a:solidFill>
                  </a:tcPr>
                </a:tc>
                <a:tc>
                  <a:txBody>
                    <a:bodyPr/>
                    <a:lstStyle/>
                    <a:p>
                      <a:pPr algn="r" rtl="0" fontAlgn="ctr"/>
                      <a:r>
                        <a:rPr lang="en-US" sz="1400" b="0" i="0" u="none" strike="noStrike">
                          <a:solidFill>
                            <a:srgbClr val="FFFFFF"/>
                          </a:solidFill>
                          <a:effectLst/>
                          <a:latin typeface="Lucida Grande"/>
                        </a:rPr>
                        <a:t> </a:t>
                      </a:r>
                    </a:p>
                  </a:txBody>
                  <a:tcPr marL="7620" marR="7620" marT="7620" marB="0" anchor="ctr">
                    <a:lnL w="6480">
                      <a:solidFill>
                        <a:srgbClr val="FFFFFF"/>
                      </a:solidFill>
                    </a:lnL>
                    <a:lnR w="6480">
                      <a:solidFill>
                        <a:srgbClr val="FFFFFF"/>
                      </a:solidFill>
                    </a:lnR>
                    <a:lnT w="6480">
                      <a:solidFill>
                        <a:srgbClr val="FFFFFF"/>
                      </a:solidFill>
                    </a:lnT>
                    <a:lnB w="6480">
                      <a:solidFill>
                        <a:srgbClr val="FFFFFF"/>
                      </a:solidFill>
                    </a:lnB>
                    <a:solidFill>
                      <a:srgbClr val="000000"/>
                    </a:solidFill>
                  </a:tcPr>
                </a:tc>
                <a:tc>
                  <a:txBody>
                    <a:bodyPr/>
                    <a:lstStyle/>
                    <a:p>
                      <a:pPr algn="r" rtl="0" fontAlgn="ctr"/>
                      <a:r>
                        <a:rPr lang="en-US" sz="1400" b="0" i="0" u="none" strike="noStrike">
                          <a:solidFill>
                            <a:srgbClr val="FFFFFF"/>
                          </a:solidFill>
                          <a:effectLst/>
                          <a:latin typeface="Lucida Grande"/>
                        </a:rPr>
                        <a:t>$941,000 </a:t>
                      </a:r>
                    </a:p>
                  </a:txBody>
                  <a:tcPr marL="7620" marR="7620" marT="7620" marB="0" anchor="ctr">
                    <a:lnL w="6480">
                      <a:solidFill>
                        <a:srgbClr val="FFFFFF"/>
                      </a:solidFill>
                    </a:lnL>
                    <a:lnR w="6480">
                      <a:solidFill>
                        <a:srgbClr val="FFFFFF"/>
                      </a:solidFill>
                    </a:lnR>
                    <a:lnT w="6480">
                      <a:solidFill>
                        <a:srgbClr val="FFFFFF"/>
                      </a:solidFill>
                    </a:lnT>
                    <a:lnB w="6480">
                      <a:solidFill>
                        <a:srgbClr val="FFFFFF"/>
                      </a:solidFill>
                    </a:lnB>
                    <a:solidFill>
                      <a:srgbClr val="000000"/>
                    </a:solidFill>
                  </a:tcPr>
                </a:tc>
                <a:extLst>
                  <a:ext uri="{0D108BD9-81ED-4DB2-BD59-A6C34878D82A}">
                    <a16:rowId xmlns:a16="http://schemas.microsoft.com/office/drawing/2014/main" xmlns="" val="10004"/>
                  </a:ext>
                </a:extLst>
              </a:tr>
              <a:tr h="384840">
                <a:tc>
                  <a:txBody>
                    <a:bodyPr/>
                    <a:lstStyle/>
                    <a:p>
                      <a:pPr algn="l" rtl="0" fontAlgn="ctr"/>
                      <a:r>
                        <a:rPr lang="en-US" sz="1500" b="0" i="0" u="none" strike="noStrike">
                          <a:solidFill>
                            <a:srgbClr val="FFCD00"/>
                          </a:solidFill>
                          <a:effectLst/>
                          <a:latin typeface="Verdana" panose="020B0604030504040204" pitchFamily="34" charset="0"/>
                        </a:rPr>
                        <a:t>Park &amp; Recreation Programs</a:t>
                      </a:r>
                    </a:p>
                  </a:txBody>
                  <a:tcPr marL="7620" marR="7620" marT="7620" marB="0" anchor="ctr">
                    <a:lnL w="6480">
                      <a:solidFill>
                        <a:srgbClr val="FFFFFF"/>
                      </a:solidFill>
                    </a:lnL>
                    <a:lnR w="6480" cap="flat" cmpd="sng" algn="ctr">
                      <a:solidFill>
                        <a:srgbClr val="FFFFFF"/>
                      </a:solidFill>
                      <a:prstDash val="solid"/>
                      <a:round/>
                      <a:headEnd type="none" w="med" len="med"/>
                      <a:tailEnd type="none" w="med" len="med"/>
                    </a:lnR>
                    <a:lnT w="6480">
                      <a:solidFill>
                        <a:srgbClr val="FFFFFF"/>
                      </a:solidFill>
                    </a:lnT>
                    <a:lnB w="6480" cap="flat" cmpd="sng" algn="ctr">
                      <a:solidFill>
                        <a:srgbClr val="FFFFFF"/>
                      </a:solidFill>
                      <a:prstDash val="solid"/>
                      <a:round/>
                      <a:headEnd type="none" w="med" len="med"/>
                      <a:tailEnd type="none" w="med" len="med"/>
                    </a:lnB>
                    <a:solidFill>
                      <a:srgbClr val="073368"/>
                    </a:solidFill>
                  </a:tcPr>
                </a:tc>
                <a:tc>
                  <a:txBody>
                    <a:bodyPr/>
                    <a:lstStyle/>
                    <a:p>
                      <a:pPr algn="r" rtl="0" fontAlgn="ctr"/>
                      <a:r>
                        <a:rPr lang="en-US" sz="1400" b="0" i="0" u="none" strike="noStrike">
                          <a:solidFill>
                            <a:srgbClr val="FFFFFF"/>
                          </a:solidFill>
                          <a:effectLst/>
                          <a:latin typeface="Lucida Grande"/>
                        </a:rPr>
                        <a:t> </a:t>
                      </a:r>
                    </a:p>
                  </a:txBody>
                  <a:tcPr marL="7620" marR="7620" marT="7620" marB="0" anchor="ctr">
                    <a:lnL w="6480" cap="flat" cmpd="sng" algn="ctr">
                      <a:solidFill>
                        <a:srgbClr val="FFFFFF"/>
                      </a:solidFill>
                      <a:prstDash val="solid"/>
                      <a:round/>
                      <a:headEnd type="none" w="med" len="med"/>
                      <a:tailEnd type="none" w="med" len="med"/>
                    </a:lnL>
                    <a:lnR w="6480" cap="flat" cmpd="sng" algn="ctr">
                      <a:solidFill>
                        <a:srgbClr val="FFFFFF"/>
                      </a:solidFill>
                      <a:prstDash val="solid"/>
                      <a:round/>
                      <a:headEnd type="none" w="med" len="med"/>
                      <a:tailEnd type="none" w="med" len="med"/>
                    </a:lnR>
                    <a:lnT w="6480">
                      <a:solidFill>
                        <a:srgbClr val="FFFFFF"/>
                      </a:solidFill>
                    </a:lnT>
                    <a:lnB w="6480" cap="flat" cmpd="sng" algn="ctr">
                      <a:solidFill>
                        <a:srgbClr val="FFFFFF"/>
                      </a:solidFill>
                      <a:prstDash val="solid"/>
                      <a:round/>
                      <a:headEnd type="none" w="med" len="med"/>
                      <a:tailEnd type="none" w="med" len="med"/>
                    </a:lnB>
                    <a:solidFill>
                      <a:srgbClr val="071828"/>
                    </a:solidFill>
                  </a:tcPr>
                </a:tc>
                <a:tc>
                  <a:txBody>
                    <a:bodyPr/>
                    <a:lstStyle/>
                    <a:p>
                      <a:pPr algn="r" rtl="0" fontAlgn="ctr"/>
                      <a:r>
                        <a:rPr lang="en-US" sz="1400" b="0" i="0" u="none" strike="noStrike">
                          <a:solidFill>
                            <a:srgbClr val="FFFFFF"/>
                          </a:solidFill>
                          <a:effectLst/>
                          <a:latin typeface="Lucida Grande"/>
                        </a:rPr>
                        <a:t>$1,701,000 </a:t>
                      </a:r>
                    </a:p>
                  </a:txBody>
                  <a:tcPr marL="7620" marR="7620" marT="7620" marB="0" anchor="ctr">
                    <a:lnL w="6480" cap="flat" cmpd="sng" algn="ctr">
                      <a:solidFill>
                        <a:srgbClr val="FFFFFF"/>
                      </a:solidFill>
                      <a:prstDash val="solid"/>
                      <a:round/>
                      <a:headEnd type="none" w="med" len="med"/>
                      <a:tailEnd type="none" w="med" len="med"/>
                    </a:lnL>
                    <a:lnR w="6480">
                      <a:solidFill>
                        <a:srgbClr val="FFFFFF"/>
                      </a:solidFill>
                    </a:lnR>
                    <a:lnT w="6480">
                      <a:solidFill>
                        <a:srgbClr val="FFFFFF"/>
                      </a:solidFill>
                    </a:lnT>
                    <a:lnB w="6480" cap="flat" cmpd="sng" algn="ctr">
                      <a:solidFill>
                        <a:srgbClr val="FFFFFF"/>
                      </a:solidFill>
                      <a:prstDash val="solid"/>
                      <a:round/>
                      <a:headEnd type="none" w="med" len="med"/>
                      <a:tailEnd type="none" w="med" len="med"/>
                    </a:lnB>
                    <a:solidFill>
                      <a:srgbClr val="071828"/>
                    </a:solidFill>
                  </a:tcPr>
                </a:tc>
                <a:extLst>
                  <a:ext uri="{0D108BD9-81ED-4DB2-BD59-A6C34878D82A}">
                    <a16:rowId xmlns:a16="http://schemas.microsoft.com/office/drawing/2014/main" xmlns="" val="3194422576"/>
                  </a:ext>
                </a:extLst>
              </a:tr>
              <a:tr h="384840">
                <a:tc>
                  <a:txBody>
                    <a:bodyPr/>
                    <a:lstStyle/>
                    <a:p>
                      <a:pPr algn="r" rtl="0" fontAlgn="ctr"/>
                      <a:r>
                        <a:rPr lang="en-US" sz="1500" b="0" i="0" u="none" strike="noStrike">
                          <a:solidFill>
                            <a:srgbClr val="FFCD00"/>
                          </a:solidFill>
                          <a:effectLst/>
                          <a:latin typeface="Verdana" panose="020B0604030504040204" pitchFamily="34" charset="0"/>
                        </a:rPr>
                        <a:t>Total</a:t>
                      </a:r>
                    </a:p>
                  </a:txBody>
                  <a:tcPr marL="7620" marR="7620" marT="7620" marB="0" anchor="ctr">
                    <a:lnL w="6480">
                      <a:solidFill>
                        <a:srgbClr val="FFFFFF"/>
                      </a:solidFill>
                    </a:lnL>
                    <a:lnR w="6480">
                      <a:solidFill>
                        <a:srgbClr val="FFFFFF"/>
                      </a:solidFill>
                    </a:lnR>
                    <a:lnT w="6480">
                      <a:solidFill>
                        <a:srgbClr val="FFFFFF"/>
                      </a:solidFill>
                    </a:lnT>
                    <a:lnB w="6480">
                      <a:solidFill>
                        <a:srgbClr val="FFFFFF"/>
                      </a:solidFill>
                    </a:lnB>
                    <a:solidFill>
                      <a:srgbClr val="073368"/>
                    </a:solidFill>
                  </a:tcPr>
                </a:tc>
                <a:tc>
                  <a:txBody>
                    <a:bodyPr/>
                    <a:lstStyle/>
                    <a:p>
                      <a:pPr algn="l" fontAlgn="ctr"/>
                      <a:r>
                        <a:rPr lang="en-US" sz="1800" b="0" i="0" u="none" strike="noStrike">
                          <a:solidFill>
                            <a:srgbClr val="000000"/>
                          </a:solidFill>
                          <a:effectLst/>
                          <a:latin typeface="Arial" panose="020B0604020202020204" pitchFamily="34" charset="0"/>
                        </a:rPr>
                        <a:t> </a:t>
                      </a:r>
                    </a:p>
                  </a:txBody>
                  <a:tcPr marL="7620" marR="7620" marT="7620" marB="0" anchor="ctr">
                    <a:lnL w="6480">
                      <a:solidFill>
                        <a:srgbClr val="FFFFFF"/>
                      </a:solidFill>
                    </a:lnL>
                    <a:lnR w="6480">
                      <a:solidFill>
                        <a:srgbClr val="FFFFFF"/>
                      </a:solidFill>
                    </a:lnR>
                    <a:lnT w="6480">
                      <a:solidFill>
                        <a:srgbClr val="FFFFFF"/>
                      </a:solidFill>
                    </a:lnT>
                    <a:lnB w="6480">
                      <a:solidFill>
                        <a:srgbClr val="FFFFFF"/>
                      </a:solidFill>
                    </a:lnB>
                    <a:solidFill>
                      <a:srgbClr val="071828"/>
                    </a:solidFill>
                  </a:tcPr>
                </a:tc>
                <a:tc>
                  <a:txBody>
                    <a:bodyPr/>
                    <a:lstStyle/>
                    <a:p>
                      <a:pPr algn="r" rtl="0" fontAlgn="ctr"/>
                      <a:r>
                        <a:rPr lang="en-US" sz="1400" b="0" i="0" u="none" strike="noStrike" dirty="0">
                          <a:solidFill>
                            <a:srgbClr val="FFFFFF"/>
                          </a:solidFill>
                          <a:effectLst/>
                          <a:latin typeface="Lucida Grande"/>
                        </a:rPr>
                        <a:t>$3,679,000 </a:t>
                      </a:r>
                    </a:p>
                  </a:txBody>
                  <a:tcPr marL="7620" marR="7620" marT="7620" marB="0" anchor="ctr">
                    <a:lnL w="6480">
                      <a:solidFill>
                        <a:srgbClr val="FFFFFF"/>
                      </a:solidFill>
                    </a:lnL>
                    <a:lnR w="6480">
                      <a:solidFill>
                        <a:srgbClr val="FFFFFF"/>
                      </a:solidFill>
                    </a:lnR>
                    <a:lnT w="6480">
                      <a:solidFill>
                        <a:srgbClr val="FFFFFF"/>
                      </a:solidFill>
                    </a:lnT>
                    <a:lnB w="6480">
                      <a:solidFill>
                        <a:srgbClr val="FFFFFF"/>
                      </a:solidFill>
                    </a:lnB>
                    <a:solidFill>
                      <a:srgbClr val="071828"/>
                    </a:solidFill>
                  </a:tcPr>
                </a:tc>
                <a:extLst>
                  <a:ext uri="{0D108BD9-81ED-4DB2-BD59-A6C34878D82A}">
                    <a16:rowId xmlns:a16="http://schemas.microsoft.com/office/drawing/2014/main" xmlns="" val="10005"/>
                  </a:ext>
                </a:extLst>
              </a:tr>
            </a:tbl>
          </a:graphicData>
        </a:graphic>
      </p:graphicFrame>
      <p:sp>
        <p:nvSpPr>
          <p:cNvPr id="6" name="Rectangle 5"/>
          <p:cNvSpPr/>
          <p:nvPr/>
        </p:nvSpPr>
        <p:spPr>
          <a:xfrm>
            <a:off x="10913720" y="6018910"/>
            <a:ext cx="383182" cy="307777"/>
          </a:xfrm>
          <a:prstGeom prst="rect">
            <a:avLst/>
          </a:prstGeom>
        </p:spPr>
        <p:txBody>
          <a:bodyPr wrap="none">
            <a:spAutoFit/>
          </a:bodyPr>
          <a:lstStyle/>
          <a:p>
            <a:r>
              <a:rPr lang="en-US" sz="1400" spc="-1" dirty="0" smtClean="0">
                <a:solidFill>
                  <a:srgbClr val="FFCD00"/>
                </a:solidFill>
                <a:latin typeface="Lucida Grande"/>
              </a:rPr>
              <a:t>25</a:t>
            </a:r>
            <a:endParaRPr lang="en-US" dirty="0"/>
          </a:p>
        </p:txBody>
      </p:sp>
      <p:sp>
        <p:nvSpPr>
          <p:cNvPr id="7" name="Rectangle 6"/>
          <p:cNvSpPr/>
          <p:nvPr/>
        </p:nvSpPr>
        <p:spPr>
          <a:xfrm>
            <a:off x="5116286" y="4333065"/>
            <a:ext cx="5535002" cy="400110"/>
          </a:xfrm>
          <a:prstGeom prst="rect">
            <a:avLst/>
          </a:prstGeom>
        </p:spPr>
        <p:txBody>
          <a:bodyPr wrap="square">
            <a:spAutoFit/>
          </a:bodyPr>
          <a:lstStyle/>
          <a:p>
            <a:pPr algn="r"/>
            <a:r>
              <a:rPr lang="en-US" b="1" dirty="0">
                <a:solidFill>
                  <a:srgbClr val="FFCD00"/>
                </a:solidFill>
                <a:latin typeface="Verdana" panose="020B0604030504040204" pitchFamily="34" charset="0"/>
              </a:rPr>
              <a:t>Annual (Deficit)</a:t>
            </a:r>
            <a:r>
              <a:rPr lang="en-US" dirty="0" smtClean="0"/>
              <a:t>                            </a:t>
            </a:r>
            <a:r>
              <a:rPr lang="en-US" sz="2000" b="0" i="0" u="none" strike="noStrike" dirty="0" smtClean="0">
                <a:solidFill>
                  <a:srgbClr val="000000"/>
                </a:solidFill>
                <a:effectLst/>
                <a:latin typeface="Arial" panose="020B0604020202020204" pitchFamily="34" charset="0"/>
              </a:rPr>
              <a:t> </a:t>
            </a:r>
            <a:r>
              <a:rPr lang="en-US" dirty="0" smtClean="0"/>
              <a:t> </a:t>
            </a:r>
            <a:r>
              <a:rPr lang="en-US" b="1" dirty="0">
                <a:solidFill>
                  <a:srgbClr val="BFBFBF"/>
                </a:solidFill>
                <a:latin typeface="Lucida Grande"/>
              </a:rPr>
              <a:t>($1,126,900)</a:t>
            </a:r>
            <a:r>
              <a:rPr lang="en-US" dirty="0" smtClean="0"/>
              <a:t> </a:t>
            </a:r>
            <a:endParaRPr lang="en-US" dirty="0"/>
          </a:p>
        </p:txBody>
      </p:sp>
      <p:sp>
        <p:nvSpPr>
          <p:cNvPr id="8" name="TextBox 7"/>
          <p:cNvSpPr txBox="1"/>
          <p:nvPr/>
        </p:nvSpPr>
        <p:spPr>
          <a:xfrm>
            <a:off x="7369629" y="5072743"/>
            <a:ext cx="3172802" cy="369332"/>
          </a:xfrm>
          <a:prstGeom prst="rect">
            <a:avLst/>
          </a:prstGeom>
          <a:noFill/>
        </p:spPr>
        <p:txBody>
          <a:bodyPr wrap="square" rtlCol="0">
            <a:spAutoFit/>
          </a:bodyPr>
          <a:lstStyle/>
          <a:p>
            <a:r>
              <a:rPr lang="en-US" dirty="0" smtClean="0">
                <a:solidFill>
                  <a:schemeClr val="bg1"/>
                </a:solidFill>
              </a:rPr>
              <a:t>Deficit of approximately 45%.  </a:t>
            </a:r>
          </a:p>
        </p:txBody>
      </p:sp>
    </p:spTree>
    <p:extLst>
      <p:ext uri="{BB962C8B-B14F-4D97-AF65-F5344CB8AC3E}">
        <p14:creationId xmlns:p14="http://schemas.microsoft.com/office/powerpoint/2010/main" val="1451906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 name="Picture Placeholder 13"/>
          <p:cNvPicPr/>
          <p:nvPr/>
        </p:nvPicPr>
        <p:blipFill>
          <a:blip r:embed="rId2"/>
          <a:stretch/>
        </p:blipFill>
        <p:spPr>
          <a:xfrm>
            <a:off x="450000" y="1661760"/>
            <a:ext cx="2735640" cy="2361240"/>
          </a:xfrm>
          <a:prstGeom prst="rect">
            <a:avLst/>
          </a:prstGeom>
          <a:ln>
            <a:noFill/>
          </a:ln>
        </p:spPr>
      </p:pic>
      <p:sp>
        <p:nvSpPr>
          <p:cNvPr id="378" name="TextShape 1"/>
          <p:cNvSpPr txBox="1"/>
          <p:nvPr/>
        </p:nvSpPr>
        <p:spPr>
          <a:xfrm>
            <a:off x="3636360" y="1046160"/>
            <a:ext cx="8300520" cy="782280"/>
          </a:xfrm>
          <a:prstGeom prst="rect">
            <a:avLst/>
          </a:prstGeom>
          <a:noFill/>
          <a:ln>
            <a:noFill/>
          </a:ln>
        </p:spPr>
        <p:txBody>
          <a:bodyPr anchor="ctr">
            <a:normAutofit/>
          </a:bodyPr>
          <a:lstStyle/>
          <a:p>
            <a:pPr>
              <a:lnSpc>
                <a:spcPct val="90000"/>
              </a:lnSpc>
            </a:pPr>
            <a:r>
              <a:rPr lang="ru-RU" sz="4000" b="1" strike="noStrike" spc="-1">
                <a:solidFill>
                  <a:srgbClr val="FFFFFF"/>
                </a:solidFill>
                <a:latin typeface="Verdana"/>
              </a:rPr>
              <a:t>Board of Freeholders Plan</a:t>
            </a:r>
            <a:endParaRPr lang="ru-RU" sz="4000" b="0" strike="noStrike" spc="-1">
              <a:solidFill>
                <a:srgbClr val="000000"/>
              </a:solidFill>
              <a:latin typeface="Lucida Grande"/>
            </a:endParaRPr>
          </a:p>
        </p:txBody>
      </p:sp>
      <p:sp>
        <p:nvSpPr>
          <p:cNvPr id="379" name="TextShape 2"/>
          <p:cNvSpPr txBox="1"/>
          <p:nvPr/>
        </p:nvSpPr>
        <p:spPr>
          <a:xfrm>
            <a:off x="3785040" y="3228480"/>
            <a:ext cx="7750080" cy="2583000"/>
          </a:xfrm>
          <a:prstGeom prst="rect">
            <a:avLst/>
          </a:prstGeom>
          <a:noFill/>
          <a:ln>
            <a:noFill/>
          </a:ln>
        </p:spPr>
        <p:txBody>
          <a:bodyPr lIns="0">
            <a:normAutofit/>
          </a:bodyPr>
          <a:lstStyle/>
          <a:p>
            <a:pPr marL="180000" indent="-179640">
              <a:lnSpc>
                <a:spcPct val="90000"/>
              </a:lnSpc>
              <a:spcBef>
                <a:spcPts val="601"/>
              </a:spcBef>
              <a:buClr>
                <a:srgbClr val="00AEDE"/>
              </a:buClr>
              <a:buFont typeface="Wingdings" charset="2"/>
              <a:buChar char=""/>
            </a:pPr>
            <a:r>
              <a:rPr lang="ru-RU" sz="1800" b="0" strike="noStrike" spc="-1">
                <a:solidFill>
                  <a:srgbClr val="F2F2F2"/>
                </a:solidFill>
                <a:latin typeface="Lucida Grande"/>
              </a:rPr>
              <a:t>This petition is believed by the Municipal League to be an alternative approach to the state-wide vote process in that it:</a:t>
            </a:r>
            <a:endParaRPr lang="ru-RU" sz="1800" b="0" strike="noStrike" spc="-1">
              <a:solidFill>
                <a:srgbClr val="FFCD00"/>
              </a:solidFill>
              <a:latin typeface="Lucida Grande"/>
            </a:endParaRPr>
          </a:p>
          <a:p>
            <a:pPr marL="685800" lvl="1" indent="-228240">
              <a:lnSpc>
                <a:spcPct val="90000"/>
              </a:lnSpc>
              <a:spcBef>
                <a:spcPts val="499"/>
              </a:spcBef>
              <a:buClr>
                <a:srgbClr val="00AEDE"/>
              </a:buClr>
              <a:buFont typeface="Wingdings" charset="2"/>
              <a:buChar char=""/>
            </a:pPr>
            <a:r>
              <a:rPr lang="ru-RU" sz="1800" b="0" strike="noStrike" spc="-1">
                <a:solidFill>
                  <a:srgbClr val="F2F2F2"/>
                </a:solidFill>
                <a:latin typeface="Lucida Grande"/>
              </a:rPr>
              <a:t>allows residents of St. Louis City and County only, reviewing and voting on the governmental structure of St. Louis City and County</a:t>
            </a:r>
            <a:endParaRPr lang="ru-RU" sz="1800" b="0" strike="noStrike" spc="-1">
              <a:solidFill>
                <a:srgbClr val="FFCD00"/>
              </a:solidFill>
              <a:latin typeface="Lucida Grande"/>
            </a:endParaRPr>
          </a:p>
          <a:p>
            <a:pPr marL="685800" lvl="1" indent="-228240">
              <a:lnSpc>
                <a:spcPct val="90000"/>
              </a:lnSpc>
              <a:spcBef>
                <a:spcPts val="499"/>
              </a:spcBef>
              <a:buClr>
                <a:srgbClr val="00AEDE"/>
              </a:buClr>
              <a:buFont typeface="Wingdings" charset="2"/>
              <a:buChar char=""/>
            </a:pPr>
            <a:r>
              <a:rPr lang="ru-RU" sz="1800" b="0" strike="noStrike" spc="-1">
                <a:solidFill>
                  <a:srgbClr val="F2F2F2"/>
                </a:solidFill>
                <a:latin typeface="Lucida Grande"/>
              </a:rPr>
              <a:t>is already established in Article VI of the Missouri Constitution</a:t>
            </a:r>
            <a:endParaRPr lang="ru-RU" sz="1800" b="0" strike="noStrike" spc="-1">
              <a:solidFill>
                <a:srgbClr val="FFCD00"/>
              </a:solidFill>
              <a:latin typeface="Lucida Grande"/>
            </a:endParaRPr>
          </a:p>
          <a:p>
            <a:pPr marL="685800" lvl="1" indent="-228240">
              <a:lnSpc>
                <a:spcPct val="90000"/>
              </a:lnSpc>
              <a:spcBef>
                <a:spcPts val="499"/>
              </a:spcBef>
              <a:buClr>
                <a:srgbClr val="00AEDE"/>
              </a:buClr>
              <a:buFont typeface="Wingdings" charset="2"/>
              <a:buChar char=""/>
            </a:pPr>
            <a:r>
              <a:rPr lang="ru-RU" sz="1800" b="0" strike="noStrike" spc="-1">
                <a:solidFill>
                  <a:srgbClr val="F2F2F2"/>
                </a:solidFill>
                <a:latin typeface="Lucida Grande"/>
              </a:rPr>
              <a:t>if signatures from this petition are certified, the Mayor of the City of St. Louis and the St. Louis County Executive have 10 days to each appoint nine eligible members to the Board and the Governor appoints one member (19 total members)</a:t>
            </a:r>
            <a:endParaRPr lang="ru-RU" sz="1800" b="0" strike="noStrike" spc="-1">
              <a:solidFill>
                <a:srgbClr val="FFCD00"/>
              </a:solidFill>
              <a:latin typeface="Lucida Grande"/>
            </a:endParaRPr>
          </a:p>
        </p:txBody>
      </p:sp>
      <p:sp>
        <p:nvSpPr>
          <p:cNvPr id="380" name="TextShape 3"/>
          <p:cNvSpPr txBox="1"/>
          <p:nvPr/>
        </p:nvSpPr>
        <p:spPr>
          <a:xfrm>
            <a:off x="10730160" y="6002280"/>
            <a:ext cx="549000" cy="364680"/>
          </a:xfrm>
          <a:prstGeom prst="rect">
            <a:avLst/>
          </a:prstGeom>
          <a:noFill/>
          <a:ln>
            <a:noFill/>
          </a:ln>
        </p:spPr>
        <p:txBody>
          <a:bodyPr anchor="ctr"/>
          <a:lstStyle/>
          <a:p>
            <a:pPr algn="r">
              <a:lnSpc>
                <a:spcPct val="100000"/>
              </a:lnSpc>
            </a:pPr>
            <a:fld id="{56AA9D30-4F5D-4BBF-920E-C273D9A6786A}" type="slidenum">
              <a:rPr lang="en-US" sz="1400" b="0" strike="noStrike" spc="-1">
                <a:solidFill>
                  <a:srgbClr val="FFCD00"/>
                </a:solidFill>
                <a:latin typeface="Lucida Grande"/>
              </a:rPr>
              <a:t>26</a:t>
            </a:fld>
            <a:endParaRPr lang="en-US" sz="1400" b="0" strike="noStrike" spc="-1">
              <a:latin typeface="Times New Roman"/>
            </a:endParaRPr>
          </a:p>
        </p:txBody>
      </p:sp>
      <p:sp>
        <p:nvSpPr>
          <p:cNvPr id="381" name="TextShape 4"/>
          <p:cNvSpPr txBox="1"/>
          <p:nvPr/>
        </p:nvSpPr>
        <p:spPr>
          <a:xfrm>
            <a:off x="3785040" y="2025000"/>
            <a:ext cx="7956360" cy="1203120"/>
          </a:xfrm>
          <a:prstGeom prst="rect">
            <a:avLst/>
          </a:prstGeom>
          <a:noFill/>
          <a:ln>
            <a:noFill/>
          </a:ln>
        </p:spPr>
        <p:txBody>
          <a:bodyPr/>
          <a:lstStyle/>
          <a:p>
            <a:pPr>
              <a:lnSpc>
                <a:spcPct val="100000"/>
              </a:lnSpc>
            </a:pPr>
            <a:r>
              <a:rPr lang="ru-RU" sz="2000" b="0" strike="noStrike" spc="-1">
                <a:solidFill>
                  <a:srgbClr val="FFCD00"/>
                </a:solidFill>
                <a:latin typeface="Lucida Grande"/>
              </a:rPr>
              <a:t>The Municipal League of Metropolitan St. Louis has started a petition drive of its own, using the existing State Constitution to create a Board of Freeholders.</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TextShape 1"/>
          <p:cNvSpPr txBox="1"/>
          <p:nvPr/>
        </p:nvSpPr>
        <p:spPr>
          <a:xfrm>
            <a:off x="774000" y="1032840"/>
            <a:ext cx="7614720" cy="782280"/>
          </a:xfrm>
          <a:prstGeom prst="rect">
            <a:avLst/>
          </a:prstGeom>
          <a:noFill/>
          <a:ln>
            <a:noFill/>
          </a:ln>
        </p:spPr>
        <p:txBody>
          <a:bodyPr anchor="ctr">
            <a:normAutofit/>
          </a:bodyPr>
          <a:lstStyle/>
          <a:p>
            <a:pPr>
              <a:lnSpc>
                <a:spcPct val="90000"/>
              </a:lnSpc>
            </a:pPr>
            <a:r>
              <a:rPr lang="ru-RU" sz="4000" b="1" strike="noStrike" spc="-1">
                <a:solidFill>
                  <a:srgbClr val="FFFFFF"/>
                </a:solidFill>
                <a:latin typeface="Verdana"/>
              </a:rPr>
              <a:t>Board of Freeholders Plan</a:t>
            </a:r>
            <a:endParaRPr lang="ru-RU" sz="4000" b="0" strike="noStrike" spc="-1">
              <a:solidFill>
                <a:srgbClr val="000000"/>
              </a:solidFill>
              <a:latin typeface="Lucida Grande"/>
            </a:endParaRPr>
          </a:p>
        </p:txBody>
      </p:sp>
      <p:sp>
        <p:nvSpPr>
          <p:cNvPr id="383" name="TextShape 2"/>
          <p:cNvSpPr txBox="1"/>
          <p:nvPr/>
        </p:nvSpPr>
        <p:spPr>
          <a:xfrm>
            <a:off x="563400" y="2403000"/>
            <a:ext cx="6974640" cy="4082400"/>
          </a:xfrm>
          <a:prstGeom prst="rect">
            <a:avLst/>
          </a:prstGeom>
          <a:noFill/>
          <a:ln>
            <a:noFill/>
          </a:ln>
        </p:spPr>
        <p:txBody>
          <a:bodyPr lIns="0"/>
          <a:lstStyle/>
          <a:p>
            <a:pPr marL="180000" indent="-179640">
              <a:lnSpc>
                <a:spcPct val="90000"/>
              </a:lnSpc>
              <a:spcBef>
                <a:spcPts val="601"/>
              </a:spcBef>
              <a:buClr>
                <a:srgbClr val="00AEDE"/>
              </a:buClr>
              <a:buFont typeface="Wingdings" charset="2"/>
              <a:buChar char=""/>
            </a:pPr>
            <a:r>
              <a:rPr lang="ru-RU" sz="1800" b="0" strike="noStrike" spc="-1">
                <a:solidFill>
                  <a:srgbClr val="F2F2F2"/>
                </a:solidFill>
                <a:latin typeface="Lucida Grande"/>
              </a:rPr>
              <a:t>The City and County members must be approved by the Board of Aldermen and the County Council, respectively</a:t>
            </a:r>
            <a:endParaRPr lang="ru-RU" sz="1800" b="0" strike="noStrike" spc="-1">
              <a:solidFill>
                <a:srgbClr val="FFCD00"/>
              </a:solidFill>
              <a:latin typeface="Lucida Grande"/>
            </a:endParaRPr>
          </a:p>
          <a:p>
            <a:pPr marL="180000" indent="-179640">
              <a:lnSpc>
                <a:spcPct val="90000"/>
              </a:lnSpc>
              <a:spcBef>
                <a:spcPts val="601"/>
              </a:spcBef>
              <a:buClr>
                <a:srgbClr val="00AEDE"/>
              </a:buClr>
              <a:buFont typeface="Wingdings" charset="2"/>
              <a:buChar char=""/>
            </a:pPr>
            <a:r>
              <a:rPr lang="ru-RU" sz="1800" b="0" strike="noStrike" spc="-1">
                <a:solidFill>
                  <a:srgbClr val="F2F2F2"/>
                </a:solidFill>
                <a:latin typeface="Lucida Grande"/>
              </a:rPr>
              <a:t>The 19-member board is required to hold their first public meeting 30 days after the members are approved</a:t>
            </a:r>
            <a:endParaRPr lang="ru-RU" sz="1800" b="0" strike="noStrike" spc="-1">
              <a:solidFill>
                <a:srgbClr val="FFCD00"/>
              </a:solidFill>
              <a:latin typeface="Lucida Grande"/>
            </a:endParaRPr>
          </a:p>
          <a:p>
            <a:pPr marL="180000" indent="-179640">
              <a:lnSpc>
                <a:spcPct val="90000"/>
              </a:lnSpc>
              <a:spcBef>
                <a:spcPts val="601"/>
              </a:spcBef>
              <a:buClr>
                <a:srgbClr val="00AEDE"/>
              </a:buClr>
              <a:buFont typeface="Wingdings" charset="2"/>
              <a:buChar char=""/>
            </a:pPr>
            <a:r>
              <a:rPr lang="ru-RU" sz="1800" b="0" strike="noStrike" spc="-1">
                <a:solidFill>
                  <a:srgbClr val="F2F2F2"/>
                </a:solidFill>
                <a:latin typeface="Lucida Grande"/>
              </a:rPr>
              <a:t>The board can take up to 12 months to develop a plan</a:t>
            </a:r>
            <a:endParaRPr lang="ru-RU" sz="1800" b="0" strike="noStrike" spc="-1">
              <a:solidFill>
                <a:srgbClr val="FFCD00"/>
              </a:solidFill>
              <a:latin typeface="Lucida Grande"/>
            </a:endParaRPr>
          </a:p>
          <a:p>
            <a:pPr marL="180000" indent="-179640">
              <a:lnSpc>
                <a:spcPct val="90000"/>
              </a:lnSpc>
              <a:spcBef>
                <a:spcPts val="601"/>
              </a:spcBef>
              <a:buClr>
                <a:srgbClr val="00AEDE"/>
              </a:buClr>
              <a:buFont typeface="Wingdings" charset="2"/>
              <a:buChar char=""/>
            </a:pPr>
            <a:r>
              <a:rPr lang="ru-RU" sz="1800" b="0" strike="noStrike" spc="-1">
                <a:solidFill>
                  <a:srgbClr val="F2F2F2"/>
                </a:solidFill>
                <a:latin typeface="Lucida Grande"/>
              </a:rPr>
              <a:t>If the plan is approved by a majority of Freeholder members, the plan becomes available to the public for at least 90 days before a special election can take place. </a:t>
            </a:r>
            <a:endParaRPr lang="ru-RU" sz="1800" b="0" strike="noStrike" spc="-1">
              <a:solidFill>
                <a:srgbClr val="FFCD00"/>
              </a:solidFill>
              <a:latin typeface="Lucida Grande"/>
            </a:endParaRPr>
          </a:p>
        </p:txBody>
      </p:sp>
      <p:pic>
        <p:nvPicPr>
          <p:cNvPr id="384" name="Picture Placeholder 13"/>
          <p:cNvPicPr/>
          <p:nvPr/>
        </p:nvPicPr>
        <p:blipFill>
          <a:blip r:embed="rId2"/>
          <a:stretch/>
        </p:blipFill>
        <p:spPr>
          <a:xfrm>
            <a:off x="8070120" y="1291680"/>
            <a:ext cx="3552840" cy="2364120"/>
          </a:xfrm>
          <a:prstGeom prst="rect">
            <a:avLst/>
          </a:prstGeom>
          <a:ln>
            <a:noFill/>
          </a:ln>
        </p:spPr>
      </p:pic>
      <p:sp>
        <p:nvSpPr>
          <p:cNvPr id="385" name="TextShape 3"/>
          <p:cNvSpPr txBox="1"/>
          <p:nvPr/>
        </p:nvSpPr>
        <p:spPr>
          <a:xfrm>
            <a:off x="10730160" y="6002280"/>
            <a:ext cx="549000" cy="364680"/>
          </a:xfrm>
          <a:prstGeom prst="rect">
            <a:avLst/>
          </a:prstGeom>
          <a:noFill/>
          <a:ln>
            <a:noFill/>
          </a:ln>
        </p:spPr>
        <p:txBody>
          <a:bodyPr anchor="ctr"/>
          <a:lstStyle/>
          <a:p>
            <a:pPr algn="r">
              <a:lnSpc>
                <a:spcPct val="100000"/>
              </a:lnSpc>
            </a:pPr>
            <a:fld id="{ECB586BC-837D-482C-B3A9-1CDC5F4F6D86}" type="slidenum">
              <a:rPr lang="en-US" sz="1400" b="0" strike="noStrike" spc="-1">
                <a:solidFill>
                  <a:srgbClr val="FFCD00"/>
                </a:solidFill>
                <a:latin typeface="Lucida Grande"/>
              </a:rPr>
              <a:t>27</a:t>
            </a:fld>
            <a:endParaRPr lang="en-US" sz="14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 name="Picture Placeholder 13"/>
          <p:cNvPicPr/>
          <p:nvPr/>
        </p:nvPicPr>
        <p:blipFill>
          <a:blip r:embed="rId2"/>
          <a:stretch/>
        </p:blipFill>
        <p:spPr>
          <a:xfrm>
            <a:off x="450000" y="1661760"/>
            <a:ext cx="2735640" cy="2361240"/>
          </a:xfrm>
          <a:prstGeom prst="rect">
            <a:avLst/>
          </a:prstGeom>
          <a:ln>
            <a:noFill/>
          </a:ln>
        </p:spPr>
      </p:pic>
      <p:sp>
        <p:nvSpPr>
          <p:cNvPr id="387" name="TextShape 1"/>
          <p:cNvSpPr txBox="1"/>
          <p:nvPr/>
        </p:nvSpPr>
        <p:spPr>
          <a:xfrm>
            <a:off x="3636360" y="1046160"/>
            <a:ext cx="8300520" cy="782280"/>
          </a:xfrm>
          <a:prstGeom prst="rect">
            <a:avLst/>
          </a:prstGeom>
          <a:noFill/>
          <a:ln>
            <a:noFill/>
          </a:ln>
        </p:spPr>
        <p:txBody>
          <a:bodyPr anchor="ctr">
            <a:normAutofit/>
          </a:bodyPr>
          <a:lstStyle/>
          <a:p>
            <a:pPr>
              <a:lnSpc>
                <a:spcPct val="90000"/>
              </a:lnSpc>
            </a:pPr>
            <a:r>
              <a:rPr lang="ru-RU" sz="4000" b="1" strike="noStrike" spc="-1">
                <a:solidFill>
                  <a:srgbClr val="FFFFFF"/>
                </a:solidFill>
                <a:latin typeface="Verdana"/>
              </a:rPr>
              <a:t>Board of Freeholders Plan</a:t>
            </a:r>
            <a:endParaRPr lang="ru-RU" sz="4000" b="0" strike="noStrike" spc="-1">
              <a:solidFill>
                <a:srgbClr val="000000"/>
              </a:solidFill>
              <a:latin typeface="Lucida Grande"/>
            </a:endParaRPr>
          </a:p>
        </p:txBody>
      </p:sp>
      <p:sp>
        <p:nvSpPr>
          <p:cNvPr id="388" name="TextShape 2"/>
          <p:cNvSpPr txBox="1"/>
          <p:nvPr/>
        </p:nvSpPr>
        <p:spPr>
          <a:xfrm>
            <a:off x="3785040" y="3228480"/>
            <a:ext cx="7750080" cy="2583000"/>
          </a:xfrm>
          <a:prstGeom prst="rect">
            <a:avLst/>
          </a:prstGeom>
          <a:noFill/>
          <a:ln>
            <a:noFill/>
          </a:ln>
        </p:spPr>
        <p:txBody>
          <a:bodyPr lIns="0">
            <a:normAutofit/>
          </a:bodyPr>
          <a:lstStyle/>
          <a:p>
            <a:pPr marL="180000" indent="-179640">
              <a:lnSpc>
                <a:spcPct val="90000"/>
              </a:lnSpc>
              <a:spcBef>
                <a:spcPts val="601"/>
              </a:spcBef>
              <a:buClr>
                <a:srgbClr val="00AEDE"/>
              </a:buClr>
              <a:buFont typeface="Wingdings" charset="2"/>
              <a:buChar char=""/>
            </a:pPr>
            <a:r>
              <a:rPr lang="ru-RU" sz="1800" b="0" strike="noStrike" spc="-1">
                <a:solidFill>
                  <a:srgbClr val="F2F2F2"/>
                </a:solidFill>
                <a:latin typeface="Lucida Grande"/>
              </a:rPr>
              <a:t>to conduct a transparent and deliberative exchange regarding the governmental structure and potential reforms involving the City and County</a:t>
            </a:r>
            <a:endParaRPr lang="ru-RU" sz="1800" b="0" strike="noStrike" spc="-1">
              <a:solidFill>
                <a:srgbClr val="FFCD00"/>
              </a:solidFill>
              <a:latin typeface="Lucida Grande"/>
            </a:endParaRPr>
          </a:p>
          <a:p>
            <a:pPr marL="180000" indent="-179640">
              <a:lnSpc>
                <a:spcPct val="90000"/>
              </a:lnSpc>
              <a:spcBef>
                <a:spcPts val="601"/>
              </a:spcBef>
              <a:buClr>
                <a:srgbClr val="00AEDE"/>
              </a:buClr>
              <a:buFont typeface="Wingdings" charset="2"/>
              <a:buChar char=""/>
            </a:pPr>
            <a:r>
              <a:rPr lang="ru-RU" sz="1800" b="0" strike="noStrike" spc="-1">
                <a:solidFill>
                  <a:srgbClr val="F2F2F2"/>
                </a:solidFill>
                <a:latin typeface="Lucida Grande"/>
              </a:rPr>
              <a:t>to utilize this process using citizen input and affirmative methods to address the need for change in our region</a:t>
            </a:r>
            <a:endParaRPr lang="ru-RU" sz="1800" b="0" strike="noStrike" spc="-1">
              <a:solidFill>
                <a:srgbClr val="FFCD00"/>
              </a:solidFill>
              <a:latin typeface="Lucida Grande"/>
            </a:endParaRPr>
          </a:p>
        </p:txBody>
      </p:sp>
      <p:sp>
        <p:nvSpPr>
          <p:cNvPr id="389" name="TextShape 3"/>
          <p:cNvSpPr txBox="1"/>
          <p:nvPr/>
        </p:nvSpPr>
        <p:spPr>
          <a:xfrm>
            <a:off x="10730160" y="6002280"/>
            <a:ext cx="549000" cy="364680"/>
          </a:xfrm>
          <a:prstGeom prst="rect">
            <a:avLst/>
          </a:prstGeom>
          <a:noFill/>
          <a:ln>
            <a:noFill/>
          </a:ln>
        </p:spPr>
        <p:txBody>
          <a:bodyPr anchor="ctr"/>
          <a:lstStyle/>
          <a:p>
            <a:pPr algn="r">
              <a:lnSpc>
                <a:spcPct val="100000"/>
              </a:lnSpc>
            </a:pPr>
            <a:fld id="{77F12C42-E425-4422-B449-DEF6F8F8567F}" type="slidenum">
              <a:rPr lang="en-US" sz="1400" b="0" strike="noStrike" spc="-1">
                <a:solidFill>
                  <a:srgbClr val="FFCD00"/>
                </a:solidFill>
                <a:latin typeface="Lucida Grande"/>
              </a:rPr>
              <a:t>28</a:t>
            </a:fld>
            <a:endParaRPr lang="en-US" sz="1400" b="0" strike="noStrike" spc="-1">
              <a:latin typeface="Times New Roman"/>
            </a:endParaRPr>
          </a:p>
        </p:txBody>
      </p:sp>
      <p:sp>
        <p:nvSpPr>
          <p:cNvPr id="390" name="TextShape 4"/>
          <p:cNvSpPr txBox="1"/>
          <p:nvPr/>
        </p:nvSpPr>
        <p:spPr>
          <a:xfrm>
            <a:off x="3785040" y="2145960"/>
            <a:ext cx="7956360" cy="782280"/>
          </a:xfrm>
          <a:prstGeom prst="rect">
            <a:avLst/>
          </a:prstGeom>
          <a:noFill/>
          <a:ln>
            <a:noFill/>
          </a:ln>
        </p:spPr>
        <p:txBody>
          <a:bodyPr/>
          <a:lstStyle/>
          <a:p>
            <a:pPr>
              <a:lnSpc>
                <a:spcPct val="100000"/>
              </a:lnSpc>
            </a:pPr>
            <a:r>
              <a:rPr lang="ru-RU" sz="2400" b="0" strike="noStrike" spc="-1">
                <a:solidFill>
                  <a:srgbClr val="FFCD00"/>
                </a:solidFill>
                <a:latin typeface="Lucida Grande"/>
              </a:rPr>
              <a:t>The Municipal League of Metropolitan St. Louis’ goals are…</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TextShape 1"/>
          <p:cNvSpPr txBox="1"/>
          <p:nvPr/>
        </p:nvSpPr>
        <p:spPr>
          <a:xfrm>
            <a:off x="774000" y="1032840"/>
            <a:ext cx="7614720" cy="782280"/>
          </a:xfrm>
          <a:prstGeom prst="rect">
            <a:avLst/>
          </a:prstGeom>
          <a:noFill/>
          <a:ln>
            <a:noFill/>
          </a:ln>
        </p:spPr>
        <p:txBody>
          <a:bodyPr anchor="ctr">
            <a:normAutofit/>
          </a:bodyPr>
          <a:lstStyle/>
          <a:p>
            <a:pPr>
              <a:lnSpc>
                <a:spcPct val="90000"/>
              </a:lnSpc>
            </a:pPr>
            <a:r>
              <a:rPr lang="ru-RU" sz="4000" b="1" strike="noStrike" spc="-1">
                <a:solidFill>
                  <a:srgbClr val="FFFFFF"/>
                </a:solidFill>
                <a:latin typeface="Verdana"/>
              </a:rPr>
              <a:t>What can I do?</a:t>
            </a:r>
            <a:endParaRPr lang="ru-RU" sz="4000" b="0" strike="noStrike" spc="-1">
              <a:solidFill>
                <a:srgbClr val="000000"/>
              </a:solidFill>
              <a:latin typeface="Lucida Grande"/>
            </a:endParaRPr>
          </a:p>
        </p:txBody>
      </p:sp>
      <p:sp>
        <p:nvSpPr>
          <p:cNvPr id="392" name="TextShape 2"/>
          <p:cNvSpPr txBox="1"/>
          <p:nvPr/>
        </p:nvSpPr>
        <p:spPr>
          <a:xfrm>
            <a:off x="563400" y="2403000"/>
            <a:ext cx="6974640" cy="3964320"/>
          </a:xfrm>
          <a:prstGeom prst="rect">
            <a:avLst/>
          </a:prstGeom>
          <a:noFill/>
          <a:ln>
            <a:noFill/>
          </a:ln>
        </p:spPr>
        <p:txBody>
          <a:bodyPr lIns="0"/>
          <a:lstStyle/>
          <a:p>
            <a:pPr marL="457200" indent="-456840">
              <a:lnSpc>
                <a:spcPct val="90000"/>
              </a:lnSpc>
              <a:spcBef>
                <a:spcPts val="601"/>
              </a:spcBef>
              <a:buClr>
                <a:srgbClr val="00AEDE"/>
              </a:buClr>
              <a:buFont typeface="StarSymbol"/>
              <a:buAutoNum type="arabicPeriod"/>
            </a:pPr>
            <a:r>
              <a:rPr lang="ru-RU" sz="2400" b="0" strike="noStrike" spc="-1">
                <a:solidFill>
                  <a:srgbClr val="F2F2F2"/>
                </a:solidFill>
                <a:latin typeface="Lucida Grande"/>
              </a:rPr>
              <a:t>Talk to your friends, family, and neighbors</a:t>
            </a:r>
            <a:endParaRPr lang="ru-RU" sz="2400" b="0" strike="noStrike" spc="-1">
              <a:solidFill>
                <a:srgbClr val="FFCD00"/>
              </a:solidFill>
              <a:latin typeface="Lucida Grande"/>
            </a:endParaRPr>
          </a:p>
          <a:p>
            <a:pPr marL="457200" indent="-456840">
              <a:lnSpc>
                <a:spcPct val="90000"/>
              </a:lnSpc>
              <a:spcBef>
                <a:spcPts val="601"/>
              </a:spcBef>
              <a:buClr>
                <a:srgbClr val="00AEDE"/>
              </a:buClr>
              <a:buFont typeface="StarSymbol"/>
              <a:buAutoNum type="arabicPeriod"/>
            </a:pPr>
            <a:r>
              <a:rPr lang="ru-RU" sz="2400" b="0" strike="noStrike" spc="-1">
                <a:solidFill>
                  <a:srgbClr val="F2F2F2"/>
                </a:solidFill>
                <a:latin typeface="Lucida Grande"/>
              </a:rPr>
              <a:t>Get informed</a:t>
            </a:r>
            <a:endParaRPr lang="ru-RU" sz="2400" b="0" strike="noStrike" spc="-1">
              <a:solidFill>
                <a:srgbClr val="FFCD00"/>
              </a:solidFill>
              <a:latin typeface="Lucida Grande"/>
            </a:endParaRPr>
          </a:p>
          <a:p>
            <a:pPr marL="457200" indent="-456840">
              <a:lnSpc>
                <a:spcPct val="90000"/>
              </a:lnSpc>
              <a:spcBef>
                <a:spcPts val="601"/>
              </a:spcBef>
              <a:buClr>
                <a:srgbClr val="00AEDE"/>
              </a:buClr>
              <a:buFont typeface="StarSymbol"/>
              <a:buAutoNum type="arabicPeriod"/>
            </a:pPr>
            <a:r>
              <a:rPr lang="ru-RU" sz="2400" b="0" strike="noStrike" spc="-1">
                <a:solidFill>
                  <a:srgbClr val="F2F2F2"/>
                </a:solidFill>
                <a:latin typeface="Lucida Grande"/>
              </a:rPr>
              <a:t>Sign a petition (whichever you choose)</a:t>
            </a:r>
            <a:endParaRPr lang="ru-RU" sz="2400" b="0" strike="noStrike" spc="-1">
              <a:solidFill>
                <a:srgbClr val="FFCD00"/>
              </a:solidFill>
              <a:latin typeface="Lucida Grande"/>
            </a:endParaRPr>
          </a:p>
          <a:p>
            <a:pPr marL="457200" indent="-456840">
              <a:lnSpc>
                <a:spcPct val="90000"/>
              </a:lnSpc>
              <a:spcBef>
                <a:spcPts val="601"/>
              </a:spcBef>
              <a:buClr>
                <a:srgbClr val="00AEDE"/>
              </a:buClr>
              <a:buFont typeface="StarSymbol"/>
              <a:buAutoNum type="arabicPeriod"/>
            </a:pPr>
            <a:r>
              <a:rPr lang="ru-RU" sz="2400" b="0" strike="noStrike" spc="-1">
                <a:solidFill>
                  <a:srgbClr val="F2F2F2"/>
                </a:solidFill>
                <a:latin typeface="Lucida Grande"/>
              </a:rPr>
              <a:t>Talk to your elected officials; local, state and federal</a:t>
            </a:r>
            <a:endParaRPr lang="ru-RU" sz="2400" b="0" strike="noStrike" spc="-1">
              <a:solidFill>
                <a:srgbClr val="FFCD00"/>
              </a:solidFill>
              <a:latin typeface="Lucida Grande"/>
            </a:endParaRPr>
          </a:p>
        </p:txBody>
      </p:sp>
      <p:pic>
        <p:nvPicPr>
          <p:cNvPr id="393" name="Picture Placeholder 13"/>
          <p:cNvPicPr/>
          <p:nvPr/>
        </p:nvPicPr>
        <p:blipFill>
          <a:blip r:embed="rId2"/>
          <a:stretch/>
        </p:blipFill>
        <p:spPr>
          <a:xfrm>
            <a:off x="8229600" y="1277640"/>
            <a:ext cx="2925720" cy="2626920"/>
          </a:xfrm>
          <a:prstGeom prst="rect">
            <a:avLst/>
          </a:prstGeom>
          <a:ln>
            <a:noFill/>
          </a:ln>
        </p:spPr>
      </p:pic>
      <p:sp>
        <p:nvSpPr>
          <p:cNvPr id="394" name="TextShape 3"/>
          <p:cNvSpPr txBox="1"/>
          <p:nvPr/>
        </p:nvSpPr>
        <p:spPr>
          <a:xfrm>
            <a:off x="10730160" y="6002280"/>
            <a:ext cx="549000" cy="364680"/>
          </a:xfrm>
          <a:prstGeom prst="rect">
            <a:avLst/>
          </a:prstGeom>
          <a:noFill/>
          <a:ln>
            <a:noFill/>
          </a:ln>
        </p:spPr>
        <p:txBody>
          <a:bodyPr anchor="ctr"/>
          <a:lstStyle/>
          <a:p>
            <a:pPr algn="r">
              <a:lnSpc>
                <a:spcPct val="100000"/>
              </a:lnSpc>
            </a:pPr>
            <a:fld id="{065F10BC-8861-490A-AA60-48E2DBF2C360}" type="slidenum">
              <a:rPr lang="en-US" sz="1400" b="0" strike="noStrike" spc="-1">
                <a:solidFill>
                  <a:srgbClr val="FFCD00"/>
                </a:solidFill>
                <a:latin typeface="Lucida Grande"/>
              </a:rPr>
              <a:t>29</a:t>
            </a:fld>
            <a:endParaRPr lang="en-US" sz="14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TextShape 1"/>
          <p:cNvSpPr txBox="1"/>
          <p:nvPr/>
        </p:nvSpPr>
        <p:spPr>
          <a:xfrm>
            <a:off x="774000" y="1033200"/>
            <a:ext cx="7774200" cy="782280"/>
          </a:xfrm>
          <a:prstGeom prst="rect">
            <a:avLst/>
          </a:prstGeom>
          <a:noFill/>
          <a:ln>
            <a:noFill/>
          </a:ln>
        </p:spPr>
        <p:txBody>
          <a:bodyPr anchor="ctr">
            <a:normAutofit fontScale="92500"/>
          </a:bodyPr>
          <a:lstStyle/>
          <a:p>
            <a:pPr>
              <a:lnSpc>
                <a:spcPct val="90000"/>
              </a:lnSpc>
            </a:pPr>
            <a:r>
              <a:rPr lang="ru-RU" sz="4000" b="1" strike="noStrike" spc="-1">
                <a:solidFill>
                  <a:srgbClr val="FFFFFF"/>
                </a:solidFill>
                <a:latin typeface="Verdana"/>
              </a:rPr>
              <a:t>What is “Better Together”?</a:t>
            </a:r>
            <a:endParaRPr lang="ru-RU" sz="4000" b="0" strike="noStrike" spc="-1">
              <a:solidFill>
                <a:srgbClr val="000000"/>
              </a:solidFill>
              <a:latin typeface="Lucida Grande"/>
            </a:endParaRPr>
          </a:p>
        </p:txBody>
      </p:sp>
      <p:sp>
        <p:nvSpPr>
          <p:cNvPr id="274" name="TextShape 2"/>
          <p:cNvSpPr txBox="1"/>
          <p:nvPr/>
        </p:nvSpPr>
        <p:spPr>
          <a:xfrm>
            <a:off x="774000" y="2221920"/>
            <a:ext cx="10218240" cy="999360"/>
          </a:xfrm>
          <a:prstGeom prst="rect">
            <a:avLst/>
          </a:prstGeom>
          <a:noFill/>
          <a:ln>
            <a:noFill/>
          </a:ln>
        </p:spPr>
        <p:txBody>
          <a:bodyPr>
            <a:normAutofit/>
          </a:bodyPr>
          <a:lstStyle/>
          <a:p>
            <a:pPr>
              <a:lnSpc>
                <a:spcPct val="90000"/>
              </a:lnSpc>
              <a:spcBef>
                <a:spcPts val="1001"/>
              </a:spcBef>
            </a:pPr>
            <a:r>
              <a:rPr lang="ru-RU" sz="2200" b="0" strike="noStrike" spc="-1">
                <a:solidFill>
                  <a:srgbClr val="FFCD00"/>
                </a:solidFill>
                <a:latin typeface="Lucida Grande"/>
              </a:rPr>
              <a:t>Better Together is a task force which has recently proposed a dramatic change to the government structure of St. Louis City and St. Louis County, along with all of the municipalities in the County.</a:t>
            </a:r>
          </a:p>
        </p:txBody>
      </p:sp>
      <p:sp>
        <p:nvSpPr>
          <p:cNvPr id="275" name="TextShape 3"/>
          <p:cNvSpPr txBox="1"/>
          <p:nvPr/>
        </p:nvSpPr>
        <p:spPr>
          <a:xfrm>
            <a:off x="774000" y="3513960"/>
            <a:ext cx="4648320" cy="919440"/>
          </a:xfrm>
          <a:prstGeom prst="rect">
            <a:avLst/>
          </a:prstGeom>
          <a:noFill/>
          <a:ln>
            <a:noFill/>
          </a:ln>
        </p:spPr>
        <p:txBody>
          <a:bodyPr/>
          <a:lstStyle/>
          <a:p>
            <a:pPr>
              <a:lnSpc>
                <a:spcPct val="90000"/>
              </a:lnSpc>
              <a:spcBef>
                <a:spcPts val="1001"/>
              </a:spcBef>
            </a:pPr>
            <a:r>
              <a:rPr lang="ru-RU" sz="1800" b="0" strike="noStrike" spc="-1">
                <a:solidFill>
                  <a:srgbClr val="FFC000"/>
                </a:solidFill>
                <a:latin typeface="Verdana"/>
              </a:rPr>
              <a:t>The proposal calls for a Statewide Vote on a Constitutional Amendment in November 2020.</a:t>
            </a:r>
            <a:endParaRPr lang="ru-RU" sz="1800" b="0" strike="noStrike" spc="-1">
              <a:solidFill>
                <a:srgbClr val="FFCD00"/>
              </a:solidFill>
              <a:latin typeface="Lucida Grande"/>
            </a:endParaRPr>
          </a:p>
        </p:txBody>
      </p:sp>
      <p:sp>
        <p:nvSpPr>
          <p:cNvPr id="276" name="TextShape 4"/>
          <p:cNvSpPr txBox="1"/>
          <p:nvPr/>
        </p:nvSpPr>
        <p:spPr>
          <a:xfrm>
            <a:off x="774000" y="4561200"/>
            <a:ext cx="4790520" cy="1987920"/>
          </a:xfrm>
          <a:prstGeom prst="rect">
            <a:avLst/>
          </a:prstGeom>
          <a:noFill/>
          <a:ln>
            <a:noFill/>
          </a:ln>
        </p:spPr>
        <p:txBody>
          <a:bodyPr/>
          <a:lstStyle/>
          <a:p>
            <a:pPr marL="180000" indent="-179640">
              <a:lnSpc>
                <a:spcPct val="110000"/>
              </a:lnSpc>
              <a:spcBef>
                <a:spcPts val="601"/>
              </a:spcBef>
              <a:buClr>
                <a:srgbClr val="00AEDE"/>
              </a:buClr>
              <a:buFont typeface="Wingdings" charset="2"/>
              <a:buChar char=""/>
            </a:pPr>
            <a:r>
              <a:rPr lang="ru-RU" sz="1600" b="0" strike="noStrike" spc="-1">
                <a:solidFill>
                  <a:srgbClr val="FFFFFF"/>
                </a:solidFill>
                <a:latin typeface="Lucida Grande"/>
              </a:rPr>
              <a:t>Creates a new class of city – “A Metropolitan City”</a:t>
            </a:r>
            <a:endParaRPr lang="ru-RU" sz="1600" b="0" strike="noStrike" spc="-1">
              <a:solidFill>
                <a:srgbClr val="FFCD00"/>
              </a:solidFill>
              <a:latin typeface="Lucida Grande"/>
            </a:endParaRPr>
          </a:p>
          <a:p>
            <a:pPr marL="180000" indent="-179640">
              <a:lnSpc>
                <a:spcPct val="110000"/>
              </a:lnSpc>
              <a:spcBef>
                <a:spcPts val="601"/>
              </a:spcBef>
              <a:buClr>
                <a:srgbClr val="00AEDE"/>
              </a:buClr>
              <a:buFont typeface="Wingdings" charset="2"/>
              <a:buChar char=""/>
            </a:pPr>
            <a:r>
              <a:rPr lang="ru-RU" sz="1600" b="0" strike="noStrike" spc="-1">
                <a:solidFill>
                  <a:srgbClr val="FFFFFF"/>
                </a:solidFill>
                <a:latin typeface="Lucida Grande"/>
              </a:rPr>
              <a:t>Merge St. Louis City &amp; St. Louis County as a Metropolitan City</a:t>
            </a:r>
            <a:endParaRPr lang="ru-RU" sz="1600" b="0" strike="noStrike" spc="-1">
              <a:solidFill>
                <a:srgbClr val="FFCD00"/>
              </a:solidFill>
              <a:latin typeface="Lucida Grande"/>
            </a:endParaRPr>
          </a:p>
          <a:p>
            <a:pPr marL="180000" indent="-179640">
              <a:lnSpc>
                <a:spcPct val="110000"/>
              </a:lnSpc>
              <a:spcBef>
                <a:spcPts val="601"/>
              </a:spcBef>
              <a:buClr>
                <a:srgbClr val="00AEDE"/>
              </a:buClr>
              <a:buFont typeface="Wingdings" charset="2"/>
              <a:buChar char=""/>
            </a:pPr>
            <a:r>
              <a:rPr lang="ru-RU" sz="1600" b="0" strike="noStrike" spc="-1">
                <a:solidFill>
                  <a:srgbClr val="FFFFFF"/>
                </a:solidFill>
                <a:latin typeface="Lucida Grande"/>
              </a:rPr>
              <a:t>Cities in St. Louis County (like Ellisville) to become “Municipal Districts” of the Metropolitan City</a:t>
            </a:r>
            <a:endParaRPr lang="ru-RU" sz="1600" b="0" strike="noStrike" spc="-1">
              <a:solidFill>
                <a:srgbClr val="FFCD00"/>
              </a:solidFill>
              <a:latin typeface="Lucida Grande"/>
            </a:endParaRPr>
          </a:p>
        </p:txBody>
      </p:sp>
      <p:sp>
        <p:nvSpPr>
          <p:cNvPr id="277" name="TextShape 5"/>
          <p:cNvSpPr txBox="1"/>
          <p:nvPr/>
        </p:nvSpPr>
        <p:spPr>
          <a:xfrm>
            <a:off x="6344280" y="3429000"/>
            <a:ext cx="4648320" cy="453960"/>
          </a:xfrm>
          <a:prstGeom prst="rect">
            <a:avLst/>
          </a:prstGeom>
          <a:noFill/>
          <a:ln>
            <a:noFill/>
          </a:ln>
        </p:spPr>
        <p:txBody>
          <a:bodyPr/>
          <a:lstStyle/>
          <a:p>
            <a:pPr>
              <a:lnSpc>
                <a:spcPct val="90000"/>
              </a:lnSpc>
              <a:spcBef>
                <a:spcPts val="1001"/>
              </a:spcBef>
            </a:pPr>
            <a:r>
              <a:rPr lang="ru-RU" sz="1800" b="0" strike="noStrike" spc="-1">
                <a:solidFill>
                  <a:srgbClr val="FFC000"/>
                </a:solidFill>
                <a:latin typeface="Verdana"/>
              </a:rPr>
              <a:t>If Passed in November 2020, Effective Date is January 1, 2021.</a:t>
            </a:r>
            <a:endParaRPr lang="ru-RU" sz="1800" b="0" strike="noStrike" spc="-1">
              <a:solidFill>
                <a:srgbClr val="FFCD00"/>
              </a:solidFill>
              <a:latin typeface="Lucida Grande"/>
            </a:endParaRPr>
          </a:p>
        </p:txBody>
      </p:sp>
      <p:sp>
        <p:nvSpPr>
          <p:cNvPr id="278" name="TextShape 6"/>
          <p:cNvSpPr txBox="1"/>
          <p:nvPr/>
        </p:nvSpPr>
        <p:spPr>
          <a:xfrm>
            <a:off x="6344280" y="4561200"/>
            <a:ext cx="4648320" cy="1987920"/>
          </a:xfrm>
          <a:prstGeom prst="rect">
            <a:avLst/>
          </a:prstGeom>
          <a:noFill/>
          <a:ln>
            <a:noFill/>
          </a:ln>
        </p:spPr>
        <p:txBody>
          <a:bodyPr/>
          <a:lstStyle/>
          <a:p>
            <a:pPr marL="180000" indent="-179640">
              <a:lnSpc>
                <a:spcPct val="100000"/>
              </a:lnSpc>
              <a:spcBef>
                <a:spcPts val="601"/>
              </a:spcBef>
              <a:buClr>
                <a:srgbClr val="00AEDE"/>
              </a:buClr>
              <a:buFont typeface="Wingdings" charset="2"/>
              <a:buChar char=""/>
            </a:pPr>
            <a:r>
              <a:rPr lang="ru-RU" sz="1600" b="0" strike="noStrike" spc="-1">
                <a:solidFill>
                  <a:srgbClr val="FFFFFF"/>
                </a:solidFill>
                <a:latin typeface="Lucida Grande"/>
              </a:rPr>
              <a:t>Transition period of two years to full implementation in January 2023</a:t>
            </a:r>
            <a:endParaRPr lang="ru-RU" sz="1600" b="0" strike="noStrike" spc="-1">
              <a:solidFill>
                <a:srgbClr val="FFCD00"/>
              </a:solidFill>
              <a:latin typeface="Lucida Grande"/>
            </a:endParaRPr>
          </a:p>
          <a:p>
            <a:pPr marL="180000" indent="-179640">
              <a:lnSpc>
                <a:spcPct val="100000"/>
              </a:lnSpc>
              <a:spcBef>
                <a:spcPts val="601"/>
              </a:spcBef>
              <a:buClr>
                <a:srgbClr val="00AEDE"/>
              </a:buClr>
              <a:buFont typeface="Wingdings" charset="2"/>
              <a:buChar char=""/>
            </a:pPr>
            <a:r>
              <a:rPr lang="ru-RU" sz="1600" b="0" strike="noStrike" spc="-1">
                <a:solidFill>
                  <a:srgbClr val="FFFFFF"/>
                </a:solidFill>
                <a:latin typeface="Lucida Grande"/>
              </a:rPr>
              <a:t>First elections for Metropolitan City Council in November 2022, and take office January 2023</a:t>
            </a:r>
            <a:endParaRPr lang="ru-RU" sz="1600" b="0" strike="noStrike" spc="-1">
              <a:solidFill>
                <a:srgbClr val="FFCD00"/>
              </a:solidFill>
              <a:latin typeface="Lucida Grande"/>
            </a:endParaRPr>
          </a:p>
          <a:p>
            <a:pPr marL="180000" indent="-179640">
              <a:lnSpc>
                <a:spcPct val="100000"/>
              </a:lnSpc>
              <a:spcBef>
                <a:spcPts val="601"/>
              </a:spcBef>
              <a:buClr>
                <a:srgbClr val="00AEDE"/>
              </a:buClr>
              <a:buFont typeface="Wingdings" charset="2"/>
              <a:buChar char=""/>
            </a:pPr>
            <a:r>
              <a:rPr lang="ru-RU" sz="1600" b="0" strike="noStrike" spc="-1">
                <a:solidFill>
                  <a:srgbClr val="FFFFFF"/>
                </a:solidFill>
                <a:latin typeface="Lucida Grande"/>
              </a:rPr>
              <a:t>First elections for Metro Mayor, Prosecutor and Assessor in November 2022, and take office  January 2023</a:t>
            </a:r>
            <a:endParaRPr lang="ru-RU" sz="1600" b="0" strike="noStrike" spc="-1">
              <a:solidFill>
                <a:srgbClr val="FFCD00"/>
              </a:solidFill>
              <a:latin typeface="Lucida Grande"/>
            </a:endParaRPr>
          </a:p>
        </p:txBody>
      </p:sp>
      <p:sp>
        <p:nvSpPr>
          <p:cNvPr id="279" name="TextShape 7"/>
          <p:cNvSpPr txBox="1"/>
          <p:nvPr/>
        </p:nvSpPr>
        <p:spPr>
          <a:xfrm>
            <a:off x="10730160" y="6002280"/>
            <a:ext cx="549000" cy="364680"/>
          </a:xfrm>
          <a:prstGeom prst="rect">
            <a:avLst/>
          </a:prstGeom>
          <a:noFill/>
          <a:ln>
            <a:noFill/>
          </a:ln>
        </p:spPr>
        <p:txBody>
          <a:bodyPr anchor="ctr"/>
          <a:lstStyle/>
          <a:p>
            <a:pPr algn="r">
              <a:lnSpc>
                <a:spcPct val="100000"/>
              </a:lnSpc>
            </a:pPr>
            <a:fld id="{DAFF6E6C-A107-43D9-891E-3F25C024D026}" type="slidenum">
              <a:rPr lang="en-US" sz="1400" b="0" strike="noStrike" spc="-1">
                <a:solidFill>
                  <a:srgbClr val="FFCD00"/>
                </a:solidFill>
                <a:latin typeface="Lucida Grande"/>
              </a:rPr>
              <a:t>3</a:t>
            </a:fld>
            <a:endParaRPr lang="en-US" sz="1400" b="0" strike="noStrike" spc="-1">
              <a:latin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 name="Picture Placeholder 13"/>
          <p:cNvPicPr/>
          <p:nvPr/>
        </p:nvPicPr>
        <p:blipFill>
          <a:blip r:embed="rId2"/>
          <a:stretch/>
        </p:blipFill>
        <p:spPr>
          <a:xfrm>
            <a:off x="457200" y="1597320"/>
            <a:ext cx="2125440" cy="2535480"/>
          </a:xfrm>
          <a:prstGeom prst="rect">
            <a:avLst/>
          </a:prstGeom>
          <a:ln>
            <a:noFill/>
          </a:ln>
        </p:spPr>
      </p:pic>
      <p:sp>
        <p:nvSpPr>
          <p:cNvPr id="396" name="TextShape 1"/>
          <p:cNvSpPr txBox="1"/>
          <p:nvPr/>
        </p:nvSpPr>
        <p:spPr>
          <a:xfrm>
            <a:off x="3636360" y="1046160"/>
            <a:ext cx="8300520" cy="782280"/>
          </a:xfrm>
          <a:prstGeom prst="rect">
            <a:avLst/>
          </a:prstGeom>
          <a:noFill/>
          <a:ln>
            <a:noFill/>
          </a:ln>
        </p:spPr>
        <p:txBody>
          <a:bodyPr anchor="ctr">
            <a:normAutofit/>
          </a:bodyPr>
          <a:lstStyle/>
          <a:p>
            <a:pPr>
              <a:lnSpc>
                <a:spcPct val="90000"/>
              </a:lnSpc>
            </a:pPr>
            <a:r>
              <a:rPr lang="ru-RU" sz="4000" b="1" strike="noStrike" spc="-1">
                <a:solidFill>
                  <a:srgbClr val="FFFFFF"/>
                </a:solidFill>
                <a:latin typeface="Verdana"/>
              </a:rPr>
              <a:t>What can I do?</a:t>
            </a:r>
            <a:endParaRPr lang="ru-RU" sz="4000" b="0" strike="noStrike" spc="-1">
              <a:solidFill>
                <a:srgbClr val="000000"/>
              </a:solidFill>
              <a:latin typeface="Lucida Grande"/>
            </a:endParaRPr>
          </a:p>
        </p:txBody>
      </p:sp>
      <p:sp>
        <p:nvSpPr>
          <p:cNvPr id="397" name="TextShape 2"/>
          <p:cNvSpPr txBox="1"/>
          <p:nvPr/>
        </p:nvSpPr>
        <p:spPr>
          <a:xfrm>
            <a:off x="10730160" y="6002280"/>
            <a:ext cx="549000" cy="364680"/>
          </a:xfrm>
          <a:prstGeom prst="rect">
            <a:avLst/>
          </a:prstGeom>
          <a:noFill/>
          <a:ln>
            <a:noFill/>
          </a:ln>
        </p:spPr>
        <p:txBody>
          <a:bodyPr anchor="ctr"/>
          <a:lstStyle/>
          <a:p>
            <a:pPr algn="r">
              <a:lnSpc>
                <a:spcPct val="100000"/>
              </a:lnSpc>
            </a:pPr>
            <a:fld id="{BCE75BBE-87E5-4155-AEAC-762CBA0A4EF2}" type="slidenum">
              <a:rPr lang="en-US" sz="1400" b="0" strike="noStrike" spc="-1">
                <a:solidFill>
                  <a:srgbClr val="FFCD00"/>
                </a:solidFill>
                <a:latin typeface="Lucida Grande"/>
              </a:rPr>
              <a:t>30</a:t>
            </a:fld>
            <a:endParaRPr lang="en-US" sz="1400" b="0" strike="noStrike" spc="-1">
              <a:latin typeface="Times New Roman"/>
            </a:endParaRPr>
          </a:p>
        </p:txBody>
      </p:sp>
      <p:sp>
        <p:nvSpPr>
          <p:cNvPr id="398" name="TextShape 3"/>
          <p:cNvSpPr txBox="1"/>
          <p:nvPr/>
        </p:nvSpPr>
        <p:spPr>
          <a:xfrm>
            <a:off x="3017520" y="3200400"/>
            <a:ext cx="8595360" cy="2984040"/>
          </a:xfrm>
          <a:prstGeom prst="rect">
            <a:avLst/>
          </a:prstGeom>
          <a:noFill/>
          <a:ln>
            <a:noFill/>
          </a:ln>
        </p:spPr>
        <p:txBody>
          <a:bodyPr lIns="0"/>
          <a:lstStyle/>
          <a:p>
            <a:pPr>
              <a:lnSpc>
                <a:spcPct val="90000"/>
              </a:lnSpc>
              <a:spcBef>
                <a:spcPts val="601"/>
              </a:spcBef>
            </a:pPr>
            <a:r>
              <a:rPr lang="ru-RU" sz="2400" b="0" strike="noStrike" spc="-1">
                <a:solidFill>
                  <a:srgbClr val="F2F2F2"/>
                </a:solidFill>
                <a:latin typeface="Lucida Grande"/>
              </a:rPr>
              <a:t>Elected Officials:</a:t>
            </a:r>
            <a:endParaRPr lang="ru-RU" sz="2400" b="0" strike="noStrike" spc="-1">
              <a:solidFill>
                <a:srgbClr val="FFCD00"/>
              </a:solidFill>
              <a:latin typeface="Lucida Grande"/>
            </a:endParaRPr>
          </a:p>
          <a:p>
            <a:pPr>
              <a:lnSpc>
                <a:spcPct val="90000"/>
              </a:lnSpc>
              <a:spcBef>
                <a:spcPts val="601"/>
              </a:spcBef>
            </a:pPr>
            <a:r>
              <a:rPr lang="ru-RU" sz="1800" b="0" strike="sngStrike" spc="-1">
                <a:solidFill>
                  <a:srgbClr val="F2F2F2"/>
                </a:solidFill>
                <a:latin typeface="Lucida Grande"/>
              </a:rPr>
              <a:t>Steve Stenger – County Executive -314.615.7016 – </a:t>
            </a:r>
            <a:r>
              <a:rPr lang="ru-RU" sz="1800" b="0" u="sng" strike="sngStrike" spc="-1">
                <a:solidFill>
                  <a:srgbClr val="F2F2F2"/>
                </a:solidFill>
                <a:uFillTx/>
                <a:latin typeface="Lucida Grande"/>
                <a:hlinkClick r:id="rId3"/>
              </a:rPr>
              <a:t>sstenger@stlouisco.com</a:t>
            </a:r>
            <a:endParaRPr lang="ru-RU" sz="1800" b="0" strike="noStrike" spc="-1">
              <a:solidFill>
                <a:srgbClr val="FFCD00"/>
              </a:solidFill>
              <a:latin typeface="Lucida Grande"/>
            </a:endParaRPr>
          </a:p>
          <a:p>
            <a:pPr>
              <a:lnSpc>
                <a:spcPct val="90000"/>
              </a:lnSpc>
              <a:spcBef>
                <a:spcPts val="601"/>
              </a:spcBef>
            </a:pPr>
            <a:r>
              <a:rPr lang="ru-RU" sz="1800" b="0" strike="noStrike" spc="-1">
                <a:solidFill>
                  <a:srgbClr val="F2F2F2"/>
                </a:solidFill>
                <a:latin typeface="Lucida Grande"/>
              </a:rPr>
              <a:t>Mark Harder – County Councilman – 314.615.5443 – </a:t>
            </a:r>
            <a:r>
              <a:rPr lang="ru-RU" sz="1800" b="0" u="sng" strike="noStrike" spc="-1">
                <a:solidFill>
                  <a:srgbClr val="F2F2F2"/>
                </a:solidFill>
                <a:uFillTx/>
                <a:latin typeface="Lucida Grande"/>
                <a:hlinkClick r:id="rId4"/>
              </a:rPr>
              <a:t>mharder@stlouisco.com</a:t>
            </a:r>
            <a:endParaRPr lang="ru-RU" sz="1800" b="0" strike="noStrike" spc="-1">
              <a:solidFill>
                <a:srgbClr val="FFCD00"/>
              </a:solidFill>
              <a:latin typeface="Lucida Grande"/>
            </a:endParaRPr>
          </a:p>
          <a:p>
            <a:pPr>
              <a:lnSpc>
                <a:spcPct val="90000"/>
              </a:lnSpc>
              <a:spcBef>
                <a:spcPts val="601"/>
              </a:spcBef>
            </a:pPr>
            <a:r>
              <a:rPr lang="ru-RU" sz="1800" b="0" strike="noStrike" spc="-1">
                <a:solidFill>
                  <a:srgbClr val="F2F2F2"/>
                </a:solidFill>
                <a:latin typeface="Lucida Grande"/>
              </a:rPr>
              <a:t>Tim Fitch – County Councilman – 314.615.5438 – </a:t>
            </a:r>
            <a:r>
              <a:rPr lang="ru-RU" sz="1800" b="0" u="sng" strike="noStrike" spc="-1">
                <a:solidFill>
                  <a:srgbClr val="F2F2F2"/>
                </a:solidFill>
                <a:uFillTx/>
                <a:latin typeface="Lucida Grande"/>
                <a:hlinkClick r:id="rId5"/>
              </a:rPr>
              <a:t>tfitch@stlouisco.com</a:t>
            </a:r>
            <a:endParaRPr lang="ru-RU" sz="1800" b="0" strike="noStrike" spc="-1">
              <a:solidFill>
                <a:srgbClr val="FFCD00"/>
              </a:solidFill>
              <a:latin typeface="Lucida Grande"/>
            </a:endParaRPr>
          </a:p>
          <a:p>
            <a:pPr>
              <a:lnSpc>
                <a:spcPct val="90000"/>
              </a:lnSpc>
              <a:spcBef>
                <a:spcPts val="601"/>
              </a:spcBef>
            </a:pPr>
            <a:r>
              <a:rPr lang="ru-RU" sz="1800" b="0" strike="noStrike" spc="-1">
                <a:solidFill>
                  <a:srgbClr val="F2F2F2"/>
                </a:solidFill>
                <a:latin typeface="Lucida Grande"/>
              </a:rPr>
              <a:t>Andrew Koenig – State Senator – 573.751.5568 – </a:t>
            </a:r>
            <a:r>
              <a:rPr lang="ru-RU" sz="1800" b="0" u="sng" strike="noStrike" spc="-1">
                <a:solidFill>
                  <a:srgbClr val="F2F2F2"/>
                </a:solidFill>
                <a:uFillTx/>
                <a:latin typeface="Lucida Grande"/>
                <a:hlinkClick r:id="rId6"/>
              </a:rPr>
              <a:t>Andrew.Koenig@senate.mo.gov</a:t>
            </a:r>
            <a:endParaRPr lang="ru-RU" sz="1800" b="0" strike="noStrike" spc="-1">
              <a:solidFill>
                <a:srgbClr val="FFCD00"/>
              </a:solidFill>
              <a:latin typeface="Lucida Grande"/>
            </a:endParaRPr>
          </a:p>
          <a:p>
            <a:pPr>
              <a:lnSpc>
                <a:spcPct val="90000"/>
              </a:lnSpc>
              <a:spcBef>
                <a:spcPts val="601"/>
              </a:spcBef>
            </a:pPr>
            <a:r>
              <a:rPr lang="ru-RU" sz="1800" b="0" strike="noStrike" spc="-1">
                <a:solidFill>
                  <a:srgbClr val="F2F2F2"/>
                </a:solidFill>
                <a:latin typeface="Lucida Grande"/>
              </a:rPr>
              <a:t>Ann Wagner – U.S. Congresswomen – 636.779.5449 – </a:t>
            </a:r>
            <a:r>
              <a:rPr lang="ru-RU" sz="1800" b="0" u="sng" strike="noStrike" spc="-1">
                <a:solidFill>
                  <a:srgbClr val="F2F2F2"/>
                </a:solidFill>
                <a:uFillTx/>
                <a:latin typeface="Lucida Grande"/>
                <a:hlinkClick r:id="rId7"/>
              </a:rPr>
              <a:t>wagner@house.gov</a:t>
            </a:r>
            <a:endParaRPr lang="ru-RU" sz="1800" b="0" strike="noStrike" spc="-1">
              <a:solidFill>
                <a:srgbClr val="FFCD00"/>
              </a:solidFill>
              <a:latin typeface="Lucida Grande"/>
            </a:endParaRPr>
          </a:p>
          <a:p>
            <a:pPr>
              <a:lnSpc>
                <a:spcPct val="90000"/>
              </a:lnSpc>
              <a:spcBef>
                <a:spcPts val="601"/>
              </a:spcBef>
            </a:pPr>
            <a:endParaRPr lang="ru-RU" sz="1800" b="0" strike="noStrike" spc="-1">
              <a:solidFill>
                <a:srgbClr val="FFCD00"/>
              </a:solidFill>
              <a:latin typeface="Lucida Grande"/>
            </a:endParaRPr>
          </a:p>
        </p:txBody>
      </p:sp>
      <p:sp>
        <p:nvSpPr>
          <p:cNvPr id="399" name="TextShape 4"/>
          <p:cNvSpPr txBox="1"/>
          <p:nvPr/>
        </p:nvSpPr>
        <p:spPr>
          <a:xfrm>
            <a:off x="3581640" y="2472840"/>
            <a:ext cx="7702200" cy="1203120"/>
          </a:xfrm>
          <a:prstGeom prst="rect">
            <a:avLst/>
          </a:prstGeom>
          <a:noFill/>
          <a:ln>
            <a:noFill/>
          </a:ln>
        </p:spPr>
        <p:txBody>
          <a:bodyPr/>
          <a:lstStyle/>
          <a:p>
            <a:pPr>
              <a:lnSpc>
                <a:spcPct val="100000"/>
              </a:lnSpc>
            </a:pPr>
            <a:r>
              <a:rPr lang="ru-RU" sz="2000" b="0" strike="noStrike" spc="-1">
                <a:solidFill>
                  <a:srgbClr val="FFCD00"/>
                </a:solidFill>
                <a:latin typeface="Lucida Grande"/>
              </a:rPr>
              <a:t>If you have comments or concerns, contact your elected officials</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0" name="Picture Placeholder 22"/>
          <p:cNvPicPr/>
          <p:nvPr/>
        </p:nvPicPr>
        <p:blipFill>
          <a:blip r:embed="rId2"/>
          <a:stretch/>
        </p:blipFill>
        <p:spPr>
          <a:xfrm>
            <a:off x="274320" y="2039760"/>
            <a:ext cx="7680960" cy="4178160"/>
          </a:xfrm>
          <a:prstGeom prst="rect">
            <a:avLst/>
          </a:prstGeom>
          <a:ln>
            <a:noFill/>
          </a:ln>
        </p:spPr>
      </p:pic>
      <p:sp>
        <p:nvSpPr>
          <p:cNvPr id="401" name="TextShape 1"/>
          <p:cNvSpPr txBox="1"/>
          <p:nvPr/>
        </p:nvSpPr>
        <p:spPr>
          <a:xfrm>
            <a:off x="7337880" y="553680"/>
            <a:ext cx="4183560" cy="2280960"/>
          </a:xfrm>
          <a:prstGeom prst="rect">
            <a:avLst/>
          </a:prstGeom>
          <a:noFill/>
          <a:ln>
            <a:noFill/>
          </a:ln>
        </p:spPr>
        <p:txBody>
          <a:bodyPr anchor="ctr"/>
          <a:lstStyle/>
          <a:p>
            <a:pPr algn="r">
              <a:lnSpc>
                <a:spcPct val="90000"/>
              </a:lnSpc>
            </a:pPr>
            <a:r>
              <a:rPr lang="ru-RU" sz="7000" b="1" strike="noStrike" spc="-1">
                <a:solidFill>
                  <a:srgbClr val="FFFFFF"/>
                </a:solidFill>
                <a:latin typeface="Verdana"/>
              </a:rPr>
              <a:t>THANK</a:t>
            </a:r>
            <a:r>
              <a:t/>
            </a:r>
            <a:br/>
            <a:r>
              <a:rPr lang="ru-RU" sz="7000" b="1" strike="noStrike" spc="-1">
                <a:solidFill>
                  <a:srgbClr val="FFFFFF"/>
                </a:solidFill>
                <a:latin typeface="Verdana"/>
              </a:rPr>
              <a:t>YOU!</a:t>
            </a:r>
            <a:endParaRPr lang="ru-RU" sz="7000" b="0" strike="noStrike" spc="-1">
              <a:solidFill>
                <a:srgbClr val="000000"/>
              </a:solidFill>
              <a:latin typeface="Lucida Grande"/>
            </a:endParaRPr>
          </a:p>
        </p:txBody>
      </p:sp>
      <p:sp>
        <p:nvSpPr>
          <p:cNvPr id="402" name="TextShape 2"/>
          <p:cNvSpPr txBox="1"/>
          <p:nvPr/>
        </p:nvSpPr>
        <p:spPr>
          <a:xfrm>
            <a:off x="8240400" y="3675600"/>
            <a:ext cx="3135240" cy="1101600"/>
          </a:xfrm>
          <a:prstGeom prst="rect">
            <a:avLst/>
          </a:prstGeom>
          <a:noFill/>
          <a:ln>
            <a:noFill/>
          </a:ln>
        </p:spPr>
        <p:txBody>
          <a:bodyPr/>
          <a:lstStyle/>
          <a:p>
            <a:pPr algn="r">
              <a:lnSpc>
                <a:spcPct val="90000"/>
              </a:lnSpc>
              <a:spcBef>
                <a:spcPts val="1001"/>
              </a:spcBef>
            </a:pPr>
            <a:r>
              <a:rPr lang="ru-RU" sz="3500" b="0" strike="noStrike" spc="-1">
                <a:solidFill>
                  <a:srgbClr val="FFCD00"/>
                </a:solidFill>
                <a:latin typeface="Lucida Grande"/>
              </a:rPr>
              <a:t>City of Ellisville</a:t>
            </a:r>
          </a:p>
        </p:txBody>
      </p:sp>
      <p:sp>
        <p:nvSpPr>
          <p:cNvPr id="403" name="TextShape 3"/>
          <p:cNvSpPr txBox="1"/>
          <p:nvPr/>
        </p:nvSpPr>
        <p:spPr>
          <a:xfrm>
            <a:off x="7008840" y="4806000"/>
            <a:ext cx="4367160" cy="287640"/>
          </a:xfrm>
          <a:prstGeom prst="rect">
            <a:avLst/>
          </a:prstGeom>
          <a:noFill/>
          <a:ln>
            <a:noFill/>
          </a:ln>
        </p:spPr>
        <p:txBody>
          <a:bodyPr/>
          <a:lstStyle/>
          <a:p>
            <a:pPr algn="r">
              <a:lnSpc>
                <a:spcPct val="90000"/>
              </a:lnSpc>
              <a:spcBef>
                <a:spcPts val="1001"/>
              </a:spcBef>
            </a:pPr>
            <a:r>
              <a:rPr lang="ru-RU" sz="1400" b="0" strike="noStrike" spc="-1">
                <a:solidFill>
                  <a:srgbClr val="00AEDE"/>
                </a:solidFill>
                <a:latin typeface="Lucida Grande"/>
              </a:rPr>
              <a:t>Phone</a:t>
            </a:r>
            <a:endParaRPr lang="ru-RU" sz="1400" b="0" strike="noStrike" spc="-1">
              <a:solidFill>
                <a:srgbClr val="FFCD00"/>
              </a:solidFill>
              <a:latin typeface="Lucida Grande"/>
            </a:endParaRPr>
          </a:p>
        </p:txBody>
      </p:sp>
      <p:sp>
        <p:nvSpPr>
          <p:cNvPr id="404" name="TextShape 4"/>
          <p:cNvSpPr txBox="1"/>
          <p:nvPr/>
        </p:nvSpPr>
        <p:spPr>
          <a:xfrm>
            <a:off x="7008840" y="5019120"/>
            <a:ext cx="4367160" cy="474120"/>
          </a:xfrm>
          <a:prstGeom prst="rect">
            <a:avLst/>
          </a:prstGeom>
          <a:noFill/>
          <a:ln>
            <a:noFill/>
          </a:ln>
        </p:spPr>
        <p:txBody>
          <a:bodyPr/>
          <a:lstStyle/>
          <a:p>
            <a:pPr algn="r">
              <a:lnSpc>
                <a:spcPct val="90000"/>
              </a:lnSpc>
              <a:spcBef>
                <a:spcPts val="1001"/>
              </a:spcBef>
            </a:pPr>
            <a:r>
              <a:rPr lang="ru-RU" sz="2200" b="0" strike="noStrike" spc="-1">
                <a:solidFill>
                  <a:srgbClr val="FFFFFF"/>
                </a:solidFill>
                <a:latin typeface="Lucida Grande"/>
              </a:rPr>
              <a:t>636.227.9660</a:t>
            </a:r>
            <a:endParaRPr lang="ru-RU" sz="2200" b="0" strike="noStrike" spc="-1">
              <a:solidFill>
                <a:srgbClr val="FFCD00"/>
              </a:solidFill>
              <a:latin typeface="Lucida Grande"/>
            </a:endParaRPr>
          </a:p>
        </p:txBody>
      </p:sp>
      <p:sp>
        <p:nvSpPr>
          <p:cNvPr id="405" name="TextShape 5"/>
          <p:cNvSpPr txBox="1"/>
          <p:nvPr/>
        </p:nvSpPr>
        <p:spPr>
          <a:xfrm>
            <a:off x="7008840" y="5465880"/>
            <a:ext cx="4367160" cy="287640"/>
          </a:xfrm>
          <a:prstGeom prst="rect">
            <a:avLst/>
          </a:prstGeom>
          <a:noFill/>
          <a:ln>
            <a:noFill/>
          </a:ln>
        </p:spPr>
        <p:txBody>
          <a:bodyPr/>
          <a:lstStyle/>
          <a:p>
            <a:pPr algn="r">
              <a:lnSpc>
                <a:spcPct val="90000"/>
              </a:lnSpc>
              <a:spcBef>
                <a:spcPts val="1001"/>
              </a:spcBef>
            </a:pPr>
            <a:r>
              <a:rPr lang="ru-RU" sz="1400" b="0" strike="noStrike" spc="-1">
                <a:solidFill>
                  <a:srgbClr val="00AEDE"/>
                </a:solidFill>
                <a:latin typeface="Lucida Grande"/>
              </a:rPr>
              <a:t>Website</a:t>
            </a:r>
            <a:endParaRPr lang="ru-RU" sz="1400" b="0" strike="noStrike" spc="-1">
              <a:solidFill>
                <a:srgbClr val="FFCD00"/>
              </a:solidFill>
              <a:latin typeface="Lucida Grande"/>
            </a:endParaRPr>
          </a:p>
        </p:txBody>
      </p:sp>
      <p:sp>
        <p:nvSpPr>
          <p:cNvPr id="406" name="TextShape 6"/>
          <p:cNvSpPr txBox="1"/>
          <p:nvPr/>
        </p:nvSpPr>
        <p:spPr>
          <a:xfrm>
            <a:off x="5455800" y="5685840"/>
            <a:ext cx="5920200" cy="474120"/>
          </a:xfrm>
          <a:prstGeom prst="rect">
            <a:avLst/>
          </a:prstGeom>
          <a:noFill/>
          <a:ln>
            <a:noFill/>
          </a:ln>
        </p:spPr>
        <p:txBody>
          <a:bodyPr/>
          <a:lstStyle/>
          <a:p>
            <a:pPr algn="r">
              <a:lnSpc>
                <a:spcPct val="90000"/>
              </a:lnSpc>
              <a:spcBef>
                <a:spcPts val="1001"/>
              </a:spcBef>
            </a:pPr>
            <a:r>
              <a:rPr lang="ru-RU" sz="2200" b="0" strike="noStrike" spc="-1">
                <a:solidFill>
                  <a:srgbClr val="FFFFFF"/>
                </a:solidFill>
                <a:latin typeface="Lucida Grande"/>
              </a:rPr>
              <a:t>www.Ellisville.MO.US</a:t>
            </a:r>
            <a:endParaRPr lang="ru-RU" sz="2200" b="0" strike="noStrike" spc="-1">
              <a:solidFill>
                <a:srgbClr val="FFCD00"/>
              </a:solidFill>
              <a:latin typeface="Lucida Grande"/>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Shape 1"/>
          <p:cNvSpPr txBox="1"/>
          <p:nvPr/>
        </p:nvSpPr>
        <p:spPr>
          <a:xfrm>
            <a:off x="774000" y="1032840"/>
            <a:ext cx="6103440" cy="782280"/>
          </a:xfrm>
          <a:prstGeom prst="rect">
            <a:avLst/>
          </a:prstGeom>
          <a:noFill/>
          <a:ln>
            <a:noFill/>
          </a:ln>
        </p:spPr>
        <p:txBody>
          <a:bodyPr anchor="ctr">
            <a:normAutofit fontScale="92500"/>
          </a:bodyPr>
          <a:lstStyle/>
          <a:p>
            <a:pPr>
              <a:lnSpc>
                <a:spcPct val="90000"/>
              </a:lnSpc>
            </a:pPr>
            <a:r>
              <a:rPr lang="ru-RU" sz="4000" b="1" strike="noStrike" spc="-1">
                <a:solidFill>
                  <a:srgbClr val="FFFFFF"/>
                </a:solidFill>
                <a:latin typeface="Verdana"/>
              </a:rPr>
              <a:t>Metro City of St. Louis</a:t>
            </a:r>
            <a:endParaRPr lang="ru-RU" sz="4000" b="0" strike="noStrike" spc="-1">
              <a:solidFill>
                <a:srgbClr val="000000"/>
              </a:solidFill>
              <a:latin typeface="Lucida Grande"/>
            </a:endParaRPr>
          </a:p>
        </p:txBody>
      </p:sp>
      <p:sp>
        <p:nvSpPr>
          <p:cNvPr id="281" name="TextShape 2"/>
          <p:cNvSpPr txBox="1"/>
          <p:nvPr/>
        </p:nvSpPr>
        <p:spPr>
          <a:xfrm>
            <a:off x="568800" y="2225520"/>
            <a:ext cx="6994440" cy="1203120"/>
          </a:xfrm>
          <a:prstGeom prst="rect">
            <a:avLst/>
          </a:prstGeom>
          <a:noFill/>
          <a:ln>
            <a:noFill/>
          </a:ln>
        </p:spPr>
        <p:txBody>
          <a:bodyPr/>
          <a:lstStyle/>
          <a:p>
            <a:pPr>
              <a:lnSpc>
                <a:spcPct val="120000"/>
              </a:lnSpc>
            </a:pPr>
            <a:r>
              <a:rPr lang="ru-RU" sz="1800" b="0" strike="noStrike" spc="-1">
                <a:solidFill>
                  <a:srgbClr val="FFCD00"/>
                </a:solidFill>
                <a:latin typeface="Lucida Grande"/>
              </a:rPr>
              <a:t>The proposal is to change the Missouri State Constitution by combining St. Louis City, County and all municipalities into one government called Metro St. Louis.</a:t>
            </a:r>
          </a:p>
        </p:txBody>
      </p:sp>
      <p:sp>
        <p:nvSpPr>
          <p:cNvPr id="282" name="TextShape 3"/>
          <p:cNvSpPr txBox="1"/>
          <p:nvPr/>
        </p:nvSpPr>
        <p:spPr>
          <a:xfrm>
            <a:off x="563400" y="3593880"/>
            <a:ext cx="6740280" cy="2891520"/>
          </a:xfrm>
          <a:prstGeom prst="rect">
            <a:avLst/>
          </a:prstGeom>
          <a:noFill/>
          <a:ln>
            <a:noFill/>
          </a:ln>
        </p:spPr>
        <p:txBody>
          <a:bodyPr lIns="0"/>
          <a:lstStyle/>
          <a:p>
            <a:pPr marL="180000" indent="-179640">
              <a:lnSpc>
                <a:spcPct val="90000"/>
              </a:lnSpc>
              <a:spcBef>
                <a:spcPts val="601"/>
              </a:spcBef>
              <a:buClr>
                <a:srgbClr val="00AEDE"/>
              </a:buClr>
              <a:buFont typeface="Wingdings" charset="2"/>
              <a:buChar char=""/>
            </a:pPr>
            <a:r>
              <a:rPr lang="ru-RU" sz="1600" b="0" strike="noStrike" spc="-1">
                <a:solidFill>
                  <a:srgbClr val="FFFFFF"/>
                </a:solidFill>
                <a:latin typeface="Lucida Grande"/>
              </a:rPr>
              <a:t>All existing cities (including Ellisville) to become Municipal Districts</a:t>
            </a:r>
            <a:endParaRPr lang="ru-RU" sz="1600" b="0" strike="noStrike" spc="-1">
              <a:solidFill>
                <a:srgbClr val="FFCD00"/>
              </a:solidFill>
              <a:latin typeface="Lucida Grande"/>
            </a:endParaRPr>
          </a:p>
          <a:p>
            <a:pPr marL="180000" indent="-179640">
              <a:lnSpc>
                <a:spcPct val="90000"/>
              </a:lnSpc>
              <a:spcBef>
                <a:spcPts val="601"/>
              </a:spcBef>
              <a:buClr>
                <a:srgbClr val="00AEDE"/>
              </a:buClr>
              <a:buFont typeface="Wingdings" charset="2"/>
              <a:buChar char=""/>
            </a:pPr>
            <a:r>
              <a:rPr lang="ru-RU" sz="1600" b="0" strike="noStrike" spc="-1">
                <a:solidFill>
                  <a:srgbClr val="FFFFFF"/>
                </a:solidFill>
                <a:latin typeface="Lucida Grande"/>
              </a:rPr>
              <a:t>Partisan Elections for all positions in Metropolitan City</a:t>
            </a:r>
            <a:endParaRPr lang="ru-RU" sz="1600" b="0" strike="noStrike" spc="-1">
              <a:solidFill>
                <a:srgbClr val="FFCD00"/>
              </a:solidFill>
              <a:latin typeface="Lucida Grande"/>
            </a:endParaRPr>
          </a:p>
          <a:p>
            <a:pPr marL="180000" indent="-179640">
              <a:lnSpc>
                <a:spcPct val="90000"/>
              </a:lnSpc>
              <a:spcBef>
                <a:spcPts val="601"/>
              </a:spcBef>
              <a:buClr>
                <a:srgbClr val="00AEDE"/>
              </a:buClr>
              <a:buFont typeface="Wingdings" charset="2"/>
              <a:buChar char=""/>
            </a:pPr>
            <a:r>
              <a:rPr lang="ru-RU" sz="1600" b="0" strike="noStrike" spc="-1">
                <a:solidFill>
                  <a:srgbClr val="FFFFFF"/>
                </a:solidFill>
                <a:latin typeface="Lucida Grande"/>
              </a:rPr>
              <a:t>Metropolitan City headed by elected Mayor (4 year term – 2023-2026)</a:t>
            </a:r>
            <a:endParaRPr lang="ru-RU" sz="1600" b="0" strike="noStrike" spc="-1">
              <a:solidFill>
                <a:srgbClr val="FFCD00"/>
              </a:solidFill>
              <a:latin typeface="Lucida Grande"/>
            </a:endParaRPr>
          </a:p>
          <a:p>
            <a:pPr marL="180000" indent="-179640">
              <a:lnSpc>
                <a:spcPct val="90000"/>
              </a:lnSpc>
              <a:spcBef>
                <a:spcPts val="601"/>
              </a:spcBef>
              <a:buClr>
                <a:srgbClr val="00AEDE"/>
              </a:buClr>
              <a:buFont typeface="Wingdings" charset="2"/>
              <a:buChar char=""/>
            </a:pPr>
            <a:r>
              <a:rPr lang="ru-RU" sz="1600" b="0" strike="noStrike" spc="-1">
                <a:solidFill>
                  <a:srgbClr val="FFFFFF"/>
                </a:solidFill>
                <a:latin typeface="Lucida Grande"/>
              </a:rPr>
              <a:t>Metropolitan City Council Composed of 33 elected Councilmen by districts (2&amp;4 year terms – 2023-24 for half and 2023-26 for other half)</a:t>
            </a:r>
            <a:endParaRPr lang="ru-RU" sz="1600" b="0" strike="noStrike" spc="-1">
              <a:solidFill>
                <a:srgbClr val="FFCD00"/>
              </a:solidFill>
              <a:latin typeface="Lucida Grande"/>
            </a:endParaRPr>
          </a:p>
          <a:p>
            <a:pPr marL="180000" indent="-179640">
              <a:lnSpc>
                <a:spcPct val="90000"/>
              </a:lnSpc>
              <a:spcBef>
                <a:spcPts val="601"/>
              </a:spcBef>
              <a:buClr>
                <a:srgbClr val="00AEDE"/>
              </a:buClr>
              <a:buFont typeface="Wingdings" charset="2"/>
              <a:buChar char=""/>
            </a:pPr>
            <a:r>
              <a:rPr lang="ru-RU" sz="1600" b="0" strike="noStrike" spc="-1">
                <a:solidFill>
                  <a:srgbClr val="FFFFFF"/>
                </a:solidFill>
                <a:latin typeface="Lucida Grande"/>
              </a:rPr>
              <a:t>Prosecutor and Assessor independently elected at large</a:t>
            </a:r>
            <a:endParaRPr lang="ru-RU" sz="1600" b="0" strike="noStrike" spc="-1">
              <a:solidFill>
                <a:srgbClr val="FFCD00"/>
              </a:solidFill>
              <a:latin typeface="Lucida Grande"/>
            </a:endParaRPr>
          </a:p>
          <a:p>
            <a:pPr marL="180000" indent="-179640">
              <a:lnSpc>
                <a:spcPct val="90000"/>
              </a:lnSpc>
              <a:spcBef>
                <a:spcPts val="601"/>
              </a:spcBef>
              <a:buClr>
                <a:srgbClr val="00AEDE"/>
              </a:buClr>
              <a:buFont typeface="Wingdings" charset="2"/>
              <a:buChar char=""/>
            </a:pPr>
            <a:r>
              <a:rPr lang="ru-RU" sz="1600" b="0" strike="noStrike" spc="-1">
                <a:solidFill>
                  <a:srgbClr val="FFFFFF"/>
                </a:solidFill>
                <a:latin typeface="Lucida Grande"/>
              </a:rPr>
              <a:t>During the transition – St. Louis  County officials are Interim Mayor, Prosecutor &amp; Assessor; Mayor of St. Louis to be “Transitional Mayor” who jointly with the Interim Mayor (County Executive) shall constitute “the chief executive officer of the metropolitan city”</a:t>
            </a:r>
            <a:endParaRPr lang="ru-RU" sz="1600" b="0" strike="noStrike" spc="-1">
              <a:solidFill>
                <a:srgbClr val="FFCD00"/>
              </a:solidFill>
              <a:latin typeface="Lucida Grande"/>
            </a:endParaRPr>
          </a:p>
        </p:txBody>
      </p:sp>
      <p:pic>
        <p:nvPicPr>
          <p:cNvPr id="283" name="Picture Placeholder 13"/>
          <p:cNvPicPr/>
          <p:nvPr/>
        </p:nvPicPr>
        <p:blipFill>
          <a:blip r:embed="rId2"/>
          <a:stretch/>
        </p:blipFill>
        <p:spPr>
          <a:xfrm>
            <a:off x="7848000" y="1030320"/>
            <a:ext cx="3775320" cy="2967120"/>
          </a:xfrm>
          <a:prstGeom prst="rect">
            <a:avLst/>
          </a:prstGeom>
          <a:ln>
            <a:noFill/>
          </a:ln>
        </p:spPr>
      </p:pic>
      <p:sp>
        <p:nvSpPr>
          <p:cNvPr id="284" name="TextShape 4"/>
          <p:cNvSpPr txBox="1"/>
          <p:nvPr/>
        </p:nvSpPr>
        <p:spPr>
          <a:xfrm>
            <a:off x="10730160" y="6002280"/>
            <a:ext cx="549000" cy="364680"/>
          </a:xfrm>
          <a:prstGeom prst="rect">
            <a:avLst/>
          </a:prstGeom>
          <a:noFill/>
          <a:ln>
            <a:noFill/>
          </a:ln>
        </p:spPr>
        <p:txBody>
          <a:bodyPr anchor="ctr"/>
          <a:lstStyle/>
          <a:p>
            <a:pPr algn="r">
              <a:lnSpc>
                <a:spcPct val="100000"/>
              </a:lnSpc>
            </a:pPr>
            <a:fld id="{82FCA864-438E-4BDE-99B5-36F348F28DBC}" type="slidenum">
              <a:rPr lang="en-US" sz="1400" b="0" strike="noStrike" spc="-1">
                <a:solidFill>
                  <a:srgbClr val="FFCD00"/>
                </a:solidFill>
                <a:latin typeface="Lucida Grande"/>
              </a:rPr>
              <a:t>4</a:t>
            </a:fld>
            <a:endParaRPr lang="en-US" sz="1400" b="0" strike="noStrike" spc="-1">
              <a:latin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TextShape 1"/>
          <p:cNvSpPr txBox="1"/>
          <p:nvPr/>
        </p:nvSpPr>
        <p:spPr>
          <a:xfrm>
            <a:off x="4635720" y="1046160"/>
            <a:ext cx="6854400" cy="782280"/>
          </a:xfrm>
          <a:prstGeom prst="rect">
            <a:avLst/>
          </a:prstGeom>
          <a:noFill/>
          <a:ln>
            <a:noFill/>
          </a:ln>
        </p:spPr>
        <p:txBody>
          <a:bodyPr anchor="ctr">
            <a:normAutofit/>
          </a:bodyPr>
          <a:lstStyle/>
          <a:p>
            <a:pPr>
              <a:lnSpc>
                <a:spcPct val="90000"/>
              </a:lnSpc>
            </a:pPr>
            <a:r>
              <a:rPr lang="ru-RU" sz="4000" b="1" strike="noStrike" spc="-1">
                <a:solidFill>
                  <a:srgbClr val="FFFFFF"/>
                </a:solidFill>
                <a:latin typeface="Verdana"/>
              </a:rPr>
              <a:t>November 2020</a:t>
            </a:r>
            <a:endParaRPr lang="ru-RU" sz="4000" b="0" strike="noStrike" spc="-1">
              <a:solidFill>
                <a:srgbClr val="000000"/>
              </a:solidFill>
              <a:latin typeface="Lucida Grande"/>
            </a:endParaRPr>
          </a:p>
        </p:txBody>
      </p:sp>
      <p:sp>
        <p:nvSpPr>
          <p:cNvPr id="286" name="TextShape 2"/>
          <p:cNvSpPr txBox="1"/>
          <p:nvPr/>
        </p:nvSpPr>
        <p:spPr>
          <a:xfrm>
            <a:off x="10730160" y="6002280"/>
            <a:ext cx="549000" cy="364680"/>
          </a:xfrm>
          <a:prstGeom prst="rect">
            <a:avLst/>
          </a:prstGeom>
          <a:noFill/>
          <a:ln>
            <a:noFill/>
          </a:ln>
        </p:spPr>
        <p:txBody>
          <a:bodyPr anchor="ctr"/>
          <a:lstStyle/>
          <a:p>
            <a:pPr algn="r">
              <a:lnSpc>
                <a:spcPct val="100000"/>
              </a:lnSpc>
            </a:pPr>
            <a:fld id="{C5D1DA90-07C5-419D-8CD0-004FF9B95FC8}" type="slidenum">
              <a:rPr lang="en-US" sz="1400" b="0" strike="noStrike" spc="-1">
                <a:solidFill>
                  <a:srgbClr val="FFCD00"/>
                </a:solidFill>
                <a:latin typeface="Lucida Grande"/>
              </a:rPr>
              <a:t>5</a:t>
            </a:fld>
            <a:endParaRPr lang="en-US" sz="1400" b="0" strike="noStrike" spc="-1">
              <a:latin typeface="Times New Roman"/>
            </a:endParaRPr>
          </a:p>
        </p:txBody>
      </p:sp>
      <p:sp>
        <p:nvSpPr>
          <p:cNvPr id="287" name="TextShape 3"/>
          <p:cNvSpPr txBox="1"/>
          <p:nvPr/>
        </p:nvSpPr>
        <p:spPr>
          <a:xfrm>
            <a:off x="4635720" y="2304360"/>
            <a:ext cx="6994440" cy="1203120"/>
          </a:xfrm>
          <a:prstGeom prst="rect">
            <a:avLst/>
          </a:prstGeom>
          <a:noFill/>
          <a:ln>
            <a:noFill/>
          </a:ln>
        </p:spPr>
        <p:txBody>
          <a:bodyPr/>
          <a:lstStyle/>
          <a:p>
            <a:pPr>
              <a:lnSpc>
                <a:spcPct val="120000"/>
              </a:lnSpc>
            </a:pPr>
            <a:r>
              <a:rPr lang="ru-RU" sz="2400" b="0" strike="noStrike" spc="-1">
                <a:solidFill>
                  <a:srgbClr val="FFCD00"/>
                </a:solidFill>
                <a:latin typeface="Lucida Grande"/>
              </a:rPr>
              <a:t>In order to change the Missouri Constitution to allow such a merger, Better Together is pushing for a state-wide vote in November of next year.</a:t>
            </a:r>
          </a:p>
        </p:txBody>
      </p:sp>
      <p:sp>
        <p:nvSpPr>
          <p:cNvPr id="288" name="CustomShape 4"/>
          <p:cNvSpPr/>
          <p:nvPr/>
        </p:nvSpPr>
        <p:spPr>
          <a:xfrm>
            <a:off x="4635720" y="3983760"/>
            <a:ext cx="6994440" cy="182772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20000"/>
              </a:lnSpc>
            </a:pPr>
            <a:r>
              <a:rPr lang="en-US" sz="2400" b="0" strike="noStrike" spc="-1">
                <a:solidFill>
                  <a:srgbClr val="FFCD00"/>
                </a:solidFill>
                <a:latin typeface="Lucida Grande"/>
              </a:rPr>
              <a:t>This would mean that every Missourian would have a vote on changing the governmental structure in St. Louis County and City, instead of just those citizens who live here.</a:t>
            </a:r>
            <a:endParaRPr lang="en-US" sz="2400" b="0" strike="noStrike" spc="-1">
              <a:latin typeface="Arial"/>
            </a:endParaRPr>
          </a:p>
        </p:txBody>
      </p:sp>
      <p:pic>
        <p:nvPicPr>
          <p:cNvPr id="289" name="Picture 14"/>
          <p:cNvPicPr/>
          <p:nvPr/>
        </p:nvPicPr>
        <p:blipFill>
          <a:blip r:embed="rId2"/>
          <a:stretch/>
        </p:blipFill>
        <p:spPr>
          <a:xfrm>
            <a:off x="439560" y="1514520"/>
            <a:ext cx="3675240" cy="3423240"/>
          </a:xfrm>
          <a:prstGeom prst="rect">
            <a:avLst/>
          </a:prstGeom>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TextShape 1"/>
          <p:cNvSpPr txBox="1"/>
          <p:nvPr/>
        </p:nvSpPr>
        <p:spPr>
          <a:xfrm>
            <a:off x="4008600" y="748440"/>
            <a:ext cx="7928280" cy="782280"/>
          </a:xfrm>
          <a:prstGeom prst="rect">
            <a:avLst/>
          </a:prstGeom>
          <a:noFill/>
          <a:ln>
            <a:noFill/>
          </a:ln>
        </p:spPr>
        <p:txBody>
          <a:bodyPr anchor="ctr">
            <a:normAutofit fontScale="77500" lnSpcReduction="20000"/>
          </a:bodyPr>
          <a:lstStyle/>
          <a:p>
            <a:pPr>
              <a:lnSpc>
                <a:spcPct val="90000"/>
              </a:lnSpc>
            </a:pPr>
            <a:r>
              <a:rPr lang="ru-RU" sz="4000" b="1" strike="noStrike" spc="-1">
                <a:solidFill>
                  <a:srgbClr val="FFFFFF"/>
                </a:solidFill>
                <a:latin typeface="Verdana"/>
              </a:rPr>
              <a:t>Municipalities Become Municipal Districts</a:t>
            </a:r>
            <a:endParaRPr lang="ru-RU" sz="4000" b="0" strike="noStrike" spc="-1">
              <a:solidFill>
                <a:srgbClr val="000000"/>
              </a:solidFill>
              <a:latin typeface="Lucida Grande"/>
            </a:endParaRPr>
          </a:p>
        </p:txBody>
      </p:sp>
      <p:sp>
        <p:nvSpPr>
          <p:cNvPr id="291" name="TextShape 2"/>
          <p:cNvSpPr txBox="1"/>
          <p:nvPr/>
        </p:nvSpPr>
        <p:spPr>
          <a:xfrm>
            <a:off x="3838320" y="2243520"/>
            <a:ext cx="7580520" cy="3609720"/>
          </a:xfrm>
          <a:prstGeom prst="rect">
            <a:avLst/>
          </a:prstGeom>
          <a:noFill/>
          <a:ln>
            <a:noFill/>
          </a:ln>
        </p:spPr>
        <p:txBody>
          <a:bodyPr lIns="0">
            <a:normAutofit/>
          </a:bodyPr>
          <a:lstStyle/>
          <a:p>
            <a:pPr marL="180000" indent="-179640">
              <a:lnSpc>
                <a:spcPct val="90000"/>
              </a:lnSpc>
              <a:spcBef>
                <a:spcPts val="601"/>
              </a:spcBef>
              <a:buClr>
                <a:srgbClr val="00AEDE"/>
              </a:buClr>
              <a:buFont typeface="Wingdings" charset="2"/>
              <a:buChar char=""/>
            </a:pPr>
            <a:r>
              <a:rPr lang="ru-RU" sz="1800" b="0" strike="noStrike" spc="-1">
                <a:solidFill>
                  <a:srgbClr val="F2F2F2"/>
                </a:solidFill>
                <a:latin typeface="Lucida Grande"/>
              </a:rPr>
              <a:t>A municipality shall continue its corporate existence as a “municipal district”</a:t>
            </a:r>
            <a:endParaRPr lang="ru-RU" sz="1800" b="0" strike="noStrike" spc="-1">
              <a:solidFill>
                <a:srgbClr val="FFCD00"/>
              </a:solidFill>
              <a:latin typeface="Lucida Grande"/>
            </a:endParaRPr>
          </a:p>
          <a:p>
            <a:pPr marL="180000" indent="-179640">
              <a:lnSpc>
                <a:spcPct val="90000"/>
              </a:lnSpc>
              <a:spcBef>
                <a:spcPts val="601"/>
              </a:spcBef>
              <a:buClr>
                <a:srgbClr val="00AEDE"/>
              </a:buClr>
              <a:buFont typeface="Wingdings" charset="2"/>
              <a:buChar char=""/>
            </a:pPr>
            <a:r>
              <a:rPr lang="ru-RU" sz="1800" b="0" strike="noStrike" spc="-1">
                <a:solidFill>
                  <a:srgbClr val="F2F2F2"/>
                </a:solidFill>
                <a:latin typeface="Lucida Grande"/>
              </a:rPr>
              <a:t>“Municipal Districts” will be severely restricted in service responsibilities (Fire-EMS, Parks &amp; Rec, and Enterprise Funds – Utilities, Trash, etc.)</a:t>
            </a:r>
            <a:endParaRPr lang="ru-RU" sz="1800" b="0" strike="noStrike" spc="-1">
              <a:solidFill>
                <a:srgbClr val="FFCD00"/>
              </a:solidFill>
              <a:latin typeface="Lucida Grande"/>
            </a:endParaRPr>
          </a:p>
          <a:p>
            <a:pPr marL="180000" indent="-179640">
              <a:lnSpc>
                <a:spcPct val="90000"/>
              </a:lnSpc>
              <a:spcBef>
                <a:spcPts val="601"/>
              </a:spcBef>
              <a:buClr>
                <a:srgbClr val="00AEDE"/>
              </a:buClr>
              <a:buFont typeface="Wingdings" charset="2"/>
              <a:buChar char=""/>
            </a:pPr>
            <a:r>
              <a:rPr lang="ru-RU" sz="1800" b="0" strike="noStrike" spc="-1">
                <a:solidFill>
                  <a:srgbClr val="F2F2F2"/>
                </a:solidFill>
                <a:latin typeface="Lucida Grande"/>
              </a:rPr>
              <a:t>Governing body of existing municipalities at time of adoption of plan (January 2021 to be governing body of municipal districts in office on January 2021 to remain in office until April 2023) (Municipal Elections in 2021 and 2022 are cancelled)</a:t>
            </a:r>
            <a:endParaRPr lang="ru-RU" sz="1800" b="0" strike="noStrike" spc="-1">
              <a:solidFill>
                <a:srgbClr val="FFCD00"/>
              </a:solidFill>
              <a:latin typeface="Lucida Grande"/>
            </a:endParaRPr>
          </a:p>
          <a:p>
            <a:pPr marL="180000" indent="-179640">
              <a:lnSpc>
                <a:spcPct val="90000"/>
              </a:lnSpc>
              <a:spcBef>
                <a:spcPts val="601"/>
              </a:spcBef>
              <a:buClr>
                <a:srgbClr val="00AEDE"/>
              </a:buClr>
              <a:buFont typeface="Wingdings" charset="2"/>
              <a:buChar char=""/>
            </a:pPr>
            <a:r>
              <a:rPr lang="ru-RU" sz="1800" b="0" strike="noStrike" spc="-1">
                <a:solidFill>
                  <a:srgbClr val="F2F2F2"/>
                </a:solidFill>
                <a:latin typeface="Lucida Grande"/>
              </a:rPr>
              <a:t>Budgets for municipal districts to be submitted annually for review and approval of Metro City. Transitional budgets for 2021 and 2022 same as 2019 budget</a:t>
            </a:r>
            <a:endParaRPr lang="ru-RU" sz="1800" b="0" strike="noStrike" spc="-1">
              <a:solidFill>
                <a:srgbClr val="FFCD00"/>
              </a:solidFill>
              <a:latin typeface="Lucida Grande"/>
            </a:endParaRPr>
          </a:p>
          <a:p>
            <a:pPr marL="180000" indent="-179640">
              <a:lnSpc>
                <a:spcPct val="90000"/>
              </a:lnSpc>
              <a:spcBef>
                <a:spcPts val="601"/>
              </a:spcBef>
              <a:buClr>
                <a:srgbClr val="00AEDE"/>
              </a:buClr>
              <a:buFont typeface="Wingdings" charset="2"/>
              <a:buChar char=""/>
            </a:pPr>
            <a:r>
              <a:rPr lang="ru-RU" sz="1800" b="0" strike="noStrike" spc="-1">
                <a:solidFill>
                  <a:srgbClr val="F2F2F2"/>
                </a:solidFill>
                <a:latin typeface="Lucida Grande"/>
              </a:rPr>
              <a:t>Taxes proposed for municipal districts to be submitted for approval of Metro Council prior to submittal to voters</a:t>
            </a:r>
            <a:endParaRPr lang="ru-RU" sz="1800" b="0" strike="noStrike" spc="-1">
              <a:solidFill>
                <a:srgbClr val="FFCD00"/>
              </a:solidFill>
              <a:latin typeface="Lucida Grande"/>
            </a:endParaRPr>
          </a:p>
        </p:txBody>
      </p:sp>
      <p:sp>
        <p:nvSpPr>
          <p:cNvPr id="292" name="TextShape 3"/>
          <p:cNvSpPr txBox="1"/>
          <p:nvPr/>
        </p:nvSpPr>
        <p:spPr>
          <a:xfrm>
            <a:off x="10730160" y="6002280"/>
            <a:ext cx="549000" cy="364680"/>
          </a:xfrm>
          <a:prstGeom prst="rect">
            <a:avLst/>
          </a:prstGeom>
          <a:noFill/>
          <a:ln>
            <a:noFill/>
          </a:ln>
        </p:spPr>
        <p:txBody>
          <a:bodyPr anchor="ctr"/>
          <a:lstStyle/>
          <a:p>
            <a:pPr algn="r">
              <a:lnSpc>
                <a:spcPct val="100000"/>
              </a:lnSpc>
            </a:pPr>
            <a:fld id="{B0B2920D-E005-4395-A3DF-4033E41AE86E}" type="slidenum">
              <a:rPr lang="en-US" sz="1400" b="0" strike="noStrike" spc="-1">
                <a:solidFill>
                  <a:srgbClr val="FFCD00"/>
                </a:solidFill>
                <a:latin typeface="Lucida Grande"/>
              </a:rPr>
              <a:t>6</a:t>
            </a:fld>
            <a:endParaRPr lang="en-US" sz="1400" b="0" strike="noStrike" spc="-1">
              <a:latin typeface="Times New Roman"/>
            </a:endParaRPr>
          </a:p>
        </p:txBody>
      </p:sp>
      <p:pic>
        <p:nvPicPr>
          <p:cNvPr id="293" name="Picture 5"/>
          <p:cNvPicPr/>
          <p:nvPr/>
        </p:nvPicPr>
        <p:blipFill>
          <a:blip r:embed="rId2"/>
          <a:stretch/>
        </p:blipFill>
        <p:spPr>
          <a:xfrm>
            <a:off x="1015560" y="1746720"/>
            <a:ext cx="1985040" cy="1985040"/>
          </a:xfrm>
          <a:prstGeom prst="rect">
            <a:avLst/>
          </a:prstGeom>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TextShape 1"/>
          <p:cNvSpPr txBox="1"/>
          <p:nvPr/>
        </p:nvSpPr>
        <p:spPr>
          <a:xfrm>
            <a:off x="774000" y="878040"/>
            <a:ext cx="6103440" cy="782280"/>
          </a:xfrm>
          <a:prstGeom prst="rect">
            <a:avLst/>
          </a:prstGeom>
          <a:noFill/>
          <a:ln>
            <a:noFill/>
          </a:ln>
        </p:spPr>
        <p:txBody>
          <a:bodyPr anchor="ctr">
            <a:normAutofit fontScale="77500" lnSpcReduction="20000"/>
          </a:bodyPr>
          <a:lstStyle/>
          <a:p>
            <a:pPr>
              <a:lnSpc>
                <a:spcPct val="90000"/>
              </a:lnSpc>
            </a:pPr>
            <a:r>
              <a:rPr lang="ru-RU" sz="4000" b="1" strike="noStrike" spc="-1">
                <a:solidFill>
                  <a:srgbClr val="FFFFFF"/>
                </a:solidFill>
                <a:latin typeface="Verdana"/>
              </a:rPr>
              <a:t>Municipalities Become Municipal Districts</a:t>
            </a:r>
            <a:endParaRPr lang="ru-RU" sz="4000" b="0" strike="noStrike" spc="-1">
              <a:solidFill>
                <a:srgbClr val="000000"/>
              </a:solidFill>
              <a:latin typeface="Lucida Grande"/>
            </a:endParaRPr>
          </a:p>
        </p:txBody>
      </p:sp>
      <p:sp>
        <p:nvSpPr>
          <p:cNvPr id="295" name="TextShape 2"/>
          <p:cNvSpPr txBox="1"/>
          <p:nvPr/>
        </p:nvSpPr>
        <p:spPr>
          <a:xfrm>
            <a:off x="563400" y="2403000"/>
            <a:ext cx="7718760" cy="4082400"/>
          </a:xfrm>
          <a:prstGeom prst="rect">
            <a:avLst/>
          </a:prstGeom>
          <a:noFill/>
          <a:ln>
            <a:noFill/>
          </a:ln>
        </p:spPr>
        <p:txBody>
          <a:bodyPr lIns="0"/>
          <a:lstStyle/>
          <a:p>
            <a:pPr marL="180000" indent="-179640">
              <a:lnSpc>
                <a:spcPct val="90000"/>
              </a:lnSpc>
              <a:spcBef>
                <a:spcPts val="601"/>
              </a:spcBef>
              <a:buClr>
                <a:srgbClr val="00AEDE"/>
              </a:buClr>
              <a:buFont typeface="Wingdings" charset="2"/>
              <a:buChar char=""/>
            </a:pPr>
            <a:r>
              <a:rPr lang="ru-RU" sz="1800" b="0" strike="noStrike" spc="-1">
                <a:solidFill>
                  <a:srgbClr val="F2F2F2"/>
                </a:solidFill>
                <a:latin typeface="Lucida Grande"/>
              </a:rPr>
              <a:t>The boundaries of the “municipal district” may not be altered or changed except as provided by ordinance of the Metro City. Following the transition period, a municipal district may merge or consolidate with another municipal district or may be dissolved as authorized by ordinance of the Metro City</a:t>
            </a:r>
            <a:endParaRPr lang="ru-RU" sz="1800" b="0" strike="noStrike" spc="-1">
              <a:solidFill>
                <a:srgbClr val="FFCD00"/>
              </a:solidFill>
              <a:latin typeface="Lucida Grande"/>
            </a:endParaRPr>
          </a:p>
          <a:p>
            <a:pPr marL="180000" indent="-179640">
              <a:lnSpc>
                <a:spcPct val="90000"/>
              </a:lnSpc>
              <a:spcBef>
                <a:spcPts val="601"/>
              </a:spcBef>
              <a:buClr>
                <a:srgbClr val="00AEDE"/>
              </a:buClr>
              <a:buFont typeface="Wingdings" charset="2"/>
              <a:buChar char=""/>
            </a:pPr>
            <a:r>
              <a:rPr lang="ru-RU" sz="1800" b="0" strike="noStrike" spc="-1">
                <a:solidFill>
                  <a:srgbClr val="F2F2F2"/>
                </a:solidFill>
                <a:latin typeface="Lucida Grande"/>
              </a:rPr>
              <a:t>The governing body shall serve as the Plan Commission (Zoning Authority is assigned to Metro City) and Board of adjustment for Metro City</a:t>
            </a:r>
            <a:endParaRPr lang="ru-RU" sz="1800" b="0" strike="noStrike" spc="-1">
              <a:solidFill>
                <a:srgbClr val="FFCD00"/>
              </a:solidFill>
              <a:latin typeface="Lucida Grande"/>
            </a:endParaRPr>
          </a:p>
          <a:p>
            <a:pPr marL="180000" indent="-179640">
              <a:lnSpc>
                <a:spcPct val="90000"/>
              </a:lnSpc>
              <a:spcBef>
                <a:spcPts val="601"/>
              </a:spcBef>
              <a:buClr>
                <a:srgbClr val="00AEDE"/>
              </a:buClr>
              <a:buFont typeface="Wingdings" charset="2"/>
              <a:buChar char=""/>
            </a:pPr>
            <a:r>
              <a:rPr lang="ru-RU" sz="1800" b="0" strike="noStrike" spc="-1">
                <a:solidFill>
                  <a:srgbClr val="F2F2F2"/>
                </a:solidFill>
                <a:latin typeface="Lucida Grande"/>
              </a:rPr>
              <a:t>The governing body of a municipal district may not adopt ordinances inconsistent with the ordinances of Metro City</a:t>
            </a:r>
            <a:endParaRPr lang="ru-RU" sz="1800" b="0" strike="noStrike" spc="-1">
              <a:solidFill>
                <a:srgbClr val="FFCD00"/>
              </a:solidFill>
              <a:latin typeface="Lucida Grande"/>
            </a:endParaRPr>
          </a:p>
        </p:txBody>
      </p:sp>
      <p:sp>
        <p:nvSpPr>
          <p:cNvPr id="296" name="TextShape 3"/>
          <p:cNvSpPr txBox="1"/>
          <p:nvPr/>
        </p:nvSpPr>
        <p:spPr>
          <a:xfrm>
            <a:off x="10730160" y="6002280"/>
            <a:ext cx="549000" cy="364680"/>
          </a:xfrm>
          <a:prstGeom prst="rect">
            <a:avLst/>
          </a:prstGeom>
          <a:noFill/>
          <a:ln>
            <a:noFill/>
          </a:ln>
        </p:spPr>
        <p:txBody>
          <a:bodyPr anchor="ctr"/>
          <a:lstStyle/>
          <a:p>
            <a:pPr algn="r">
              <a:lnSpc>
                <a:spcPct val="100000"/>
              </a:lnSpc>
            </a:pPr>
            <a:fld id="{BFCD5D2C-D1DF-4CD1-8AB3-EFDCD404F072}" type="slidenum">
              <a:rPr lang="en-US" sz="1400" b="0" strike="noStrike" spc="-1">
                <a:solidFill>
                  <a:srgbClr val="FFCD00"/>
                </a:solidFill>
                <a:latin typeface="Lucida Grande"/>
              </a:rPr>
              <a:t>7</a:t>
            </a:fld>
            <a:endParaRPr lang="en-US" sz="1400" b="0" strike="noStrike" spc="-1">
              <a:latin typeface="Times New Roman"/>
            </a:endParaRPr>
          </a:p>
        </p:txBody>
      </p:sp>
      <p:pic>
        <p:nvPicPr>
          <p:cNvPr id="297" name="Picture 5"/>
          <p:cNvPicPr/>
          <p:nvPr/>
        </p:nvPicPr>
        <p:blipFill>
          <a:blip r:embed="rId2"/>
          <a:stretch/>
        </p:blipFill>
        <p:spPr>
          <a:xfrm>
            <a:off x="9294120" y="1443600"/>
            <a:ext cx="1985040" cy="1985040"/>
          </a:xfrm>
          <a:prstGeom prst="rect">
            <a:avLst/>
          </a:prstGeom>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extShape 1"/>
          <p:cNvSpPr txBox="1"/>
          <p:nvPr/>
        </p:nvSpPr>
        <p:spPr>
          <a:xfrm>
            <a:off x="774000" y="878040"/>
            <a:ext cx="6103440" cy="782280"/>
          </a:xfrm>
          <a:prstGeom prst="rect">
            <a:avLst/>
          </a:prstGeom>
          <a:noFill/>
          <a:ln>
            <a:noFill/>
          </a:ln>
        </p:spPr>
        <p:txBody>
          <a:bodyPr anchor="ctr">
            <a:normAutofit fontScale="77500" lnSpcReduction="20000"/>
          </a:bodyPr>
          <a:lstStyle/>
          <a:p>
            <a:pPr>
              <a:lnSpc>
                <a:spcPct val="90000"/>
              </a:lnSpc>
            </a:pPr>
            <a:r>
              <a:rPr lang="ru-RU" sz="4000" b="1" strike="noStrike" spc="-1">
                <a:solidFill>
                  <a:srgbClr val="FFFFFF"/>
                </a:solidFill>
                <a:latin typeface="Verdana"/>
              </a:rPr>
              <a:t>Metro City Provides General City Services</a:t>
            </a:r>
            <a:endParaRPr lang="ru-RU" sz="4000" b="0" strike="noStrike" spc="-1">
              <a:solidFill>
                <a:srgbClr val="000000"/>
              </a:solidFill>
              <a:latin typeface="Lucida Grande"/>
            </a:endParaRPr>
          </a:p>
        </p:txBody>
      </p:sp>
      <p:sp>
        <p:nvSpPr>
          <p:cNvPr id="299" name="TextShape 2"/>
          <p:cNvSpPr txBox="1"/>
          <p:nvPr/>
        </p:nvSpPr>
        <p:spPr>
          <a:xfrm>
            <a:off x="563400" y="2403000"/>
            <a:ext cx="7718760" cy="4082400"/>
          </a:xfrm>
          <a:prstGeom prst="rect">
            <a:avLst/>
          </a:prstGeom>
          <a:noFill/>
          <a:ln>
            <a:noFill/>
          </a:ln>
        </p:spPr>
        <p:txBody>
          <a:bodyPr lIns="0"/>
          <a:lstStyle/>
          <a:p>
            <a:pPr marL="180000" indent="-179640">
              <a:lnSpc>
                <a:spcPct val="90000"/>
              </a:lnSpc>
              <a:spcBef>
                <a:spcPts val="601"/>
              </a:spcBef>
              <a:buClr>
                <a:srgbClr val="00AEDE"/>
              </a:buClr>
              <a:buFont typeface="Wingdings" charset="2"/>
              <a:buChar char=""/>
            </a:pPr>
            <a:r>
              <a:rPr lang="ru-RU" sz="1800" b="0" strike="noStrike" spc="-1">
                <a:solidFill>
                  <a:srgbClr val="F2F2F2"/>
                </a:solidFill>
                <a:latin typeface="Lucida Grande"/>
              </a:rPr>
              <a:t>“General City Service” shall mean ANY duty, service or function of the Metro City, a county or a city, now or in the future assigned by law, charter or ordinance of the Metropolitan City including:</a:t>
            </a:r>
            <a:endParaRPr lang="ru-RU" sz="1800" b="0" strike="noStrike" spc="-1">
              <a:solidFill>
                <a:srgbClr val="FFCD00"/>
              </a:solidFill>
              <a:latin typeface="Lucida Grande"/>
            </a:endParaRPr>
          </a:p>
          <a:p>
            <a:pPr marL="685800" lvl="1" indent="-228240">
              <a:lnSpc>
                <a:spcPct val="90000"/>
              </a:lnSpc>
              <a:spcBef>
                <a:spcPts val="499"/>
              </a:spcBef>
              <a:buClr>
                <a:srgbClr val="00AEDE"/>
              </a:buClr>
              <a:buFont typeface="Wingdings" charset="2"/>
              <a:buChar char=""/>
            </a:pPr>
            <a:r>
              <a:rPr lang="ru-RU" sz="1800" b="0" strike="noStrike" spc="-1">
                <a:solidFill>
                  <a:srgbClr val="F2F2F2"/>
                </a:solidFill>
                <a:latin typeface="Lucida Grande"/>
              </a:rPr>
              <a:t>Public Health, Safety and General Welfare;</a:t>
            </a:r>
            <a:endParaRPr lang="ru-RU" sz="1800" b="0" strike="noStrike" spc="-1">
              <a:solidFill>
                <a:srgbClr val="FFCD00"/>
              </a:solidFill>
              <a:latin typeface="Lucida Grande"/>
            </a:endParaRPr>
          </a:p>
          <a:p>
            <a:pPr marL="685800" lvl="1" indent="-228240">
              <a:lnSpc>
                <a:spcPct val="90000"/>
              </a:lnSpc>
              <a:spcBef>
                <a:spcPts val="499"/>
              </a:spcBef>
              <a:buClr>
                <a:srgbClr val="00AEDE"/>
              </a:buClr>
              <a:buFont typeface="Wingdings" charset="2"/>
              <a:buChar char=""/>
            </a:pPr>
            <a:r>
              <a:rPr lang="ru-RU" sz="1800" b="0" strike="noStrike" spc="-1">
                <a:solidFill>
                  <a:srgbClr val="F2F2F2"/>
                </a:solidFill>
                <a:latin typeface="Lucida Grande"/>
              </a:rPr>
              <a:t>Police, law enforcement and municipal courts;</a:t>
            </a:r>
            <a:endParaRPr lang="ru-RU" sz="1800" b="0" strike="noStrike" spc="-1">
              <a:solidFill>
                <a:srgbClr val="FFCD00"/>
              </a:solidFill>
              <a:latin typeface="Lucida Grande"/>
            </a:endParaRPr>
          </a:p>
          <a:p>
            <a:pPr marL="685800" lvl="1" indent="-228240">
              <a:lnSpc>
                <a:spcPct val="90000"/>
              </a:lnSpc>
              <a:spcBef>
                <a:spcPts val="499"/>
              </a:spcBef>
              <a:buClr>
                <a:srgbClr val="00AEDE"/>
              </a:buClr>
              <a:buFont typeface="Wingdings" charset="2"/>
              <a:buChar char=""/>
            </a:pPr>
            <a:r>
              <a:rPr lang="ru-RU" sz="1800" b="0" strike="noStrike" spc="-1">
                <a:solidFill>
                  <a:srgbClr val="F2F2F2"/>
                </a:solidFill>
                <a:latin typeface="Lucida Grande"/>
              </a:rPr>
              <a:t>Licensing, taxation and regulation of businesses, occupations professions, activities and things;</a:t>
            </a:r>
            <a:endParaRPr lang="ru-RU" sz="1800" b="0" strike="noStrike" spc="-1">
              <a:solidFill>
                <a:srgbClr val="FFCD00"/>
              </a:solidFill>
              <a:latin typeface="Lucida Grande"/>
            </a:endParaRPr>
          </a:p>
          <a:p>
            <a:pPr marL="685800" lvl="1" indent="-228240">
              <a:lnSpc>
                <a:spcPct val="90000"/>
              </a:lnSpc>
              <a:spcBef>
                <a:spcPts val="499"/>
              </a:spcBef>
              <a:buClr>
                <a:srgbClr val="00AEDE"/>
              </a:buClr>
              <a:buFont typeface="Wingdings" charset="2"/>
              <a:buChar char=""/>
            </a:pPr>
            <a:r>
              <a:rPr lang="ru-RU" sz="1800" b="0" strike="noStrike" spc="-1">
                <a:solidFill>
                  <a:srgbClr val="F2F2F2"/>
                </a:solidFill>
                <a:latin typeface="Lucida Grande"/>
              </a:rPr>
              <a:t>Transportation, infrastructure and public works;</a:t>
            </a:r>
            <a:endParaRPr lang="ru-RU" sz="1800" b="0" strike="noStrike" spc="-1">
              <a:solidFill>
                <a:srgbClr val="FFCD00"/>
              </a:solidFill>
              <a:latin typeface="Lucida Grande"/>
            </a:endParaRPr>
          </a:p>
          <a:p>
            <a:pPr marL="685800" lvl="1" indent="-228240">
              <a:lnSpc>
                <a:spcPct val="90000"/>
              </a:lnSpc>
              <a:spcBef>
                <a:spcPts val="499"/>
              </a:spcBef>
              <a:buClr>
                <a:srgbClr val="00AEDE"/>
              </a:buClr>
              <a:buFont typeface="Wingdings" charset="2"/>
              <a:buChar char=""/>
            </a:pPr>
            <a:r>
              <a:rPr lang="ru-RU" sz="1800" b="0" strike="noStrike" spc="-1">
                <a:solidFill>
                  <a:srgbClr val="F2F2F2"/>
                </a:solidFill>
                <a:latin typeface="Lucida Grande"/>
              </a:rPr>
              <a:t>Economic Development</a:t>
            </a:r>
            <a:endParaRPr lang="ru-RU" sz="1800" b="0" strike="noStrike" spc="-1">
              <a:solidFill>
                <a:srgbClr val="FFCD00"/>
              </a:solidFill>
              <a:latin typeface="Lucida Grande"/>
            </a:endParaRPr>
          </a:p>
          <a:p>
            <a:pPr marL="180000" indent="-179640">
              <a:lnSpc>
                <a:spcPct val="90000"/>
              </a:lnSpc>
              <a:spcBef>
                <a:spcPts val="601"/>
              </a:spcBef>
              <a:buClr>
                <a:srgbClr val="00AEDE"/>
              </a:buClr>
              <a:buFont typeface="Wingdings" charset="2"/>
              <a:buChar char=""/>
            </a:pPr>
            <a:r>
              <a:rPr lang="ru-RU" sz="1800" b="0" strike="noStrike" spc="-1">
                <a:solidFill>
                  <a:srgbClr val="F2F2F2"/>
                </a:solidFill>
                <a:latin typeface="Lucida Grande"/>
              </a:rPr>
              <a:t>Metro City also responsible for all traditional St. Louis County functions</a:t>
            </a:r>
            <a:endParaRPr lang="ru-RU" sz="1800" b="0" strike="noStrike" spc="-1">
              <a:solidFill>
                <a:srgbClr val="FFCD00"/>
              </a:solidFill>
              <a:latin typeface="Lucida Grande"/>
            </a:endParaRPr>
          </a:p>
          <a:p>
            <a:pPr marL="180000" indent="-179640">
              <a:lnSpc>
                <a:spcPct val="90000"/>
              </a:lnSpc>
              <a:spcBef>
                <a:spcPts val="601"/>
              </a:spcBef>
              <a:buClr>
                <a:srgbClr val="00AEDE"/>
              </a:buClr>
              <a:buFont typeface="Wingdings" charset="2"/>
              <a:buChar char=""/>
            </a:pPr>
            <a:r>
              <a:rPr lang="ru-RU" sz="1800" b="0" strike="noStrike" spc="-1">
                <a:solidFill>
                  <a:srgbClr val="F2F2F2"/>
                </a:solidFill>
                <a:latin typeface="Lucida Grande"/>
              </a:rPr>
              <a:t>Metro City to provide municipal district functions in areas that are not within municipal districts</a:t>
            </a:r>
            <a:endParaRPr lang="ru-RU" sz="1800" b="0" strike="noStrike" spc="-1">
              <a:solidFill>
                <a:srgbClr val="FFCD00"/>
              </a:solidFill>
              <a:latin typeface="Lucida Grande"/>
            </a:endParaRPr>
          </a:p>
        </p:txBody>
      </p:sp>
      <p:sp>
        <p:nvSpPr>
          <p:cNvPr id="300" name="TextShape 3"/>
          <p:cNvSpPr txBox="1"/>
          <p:nvPr/>
        </p:nvSpPr>
        <p:spPr>
          <a:xfrm>
            <a:off x="10730160" y="6002280"/>
            <a:ext cx="549000" cy="364680"/>
          </a:xfrm>
          <a:prstGeom prst="rect">
            <a:avLst/>
          </a:prstGeom>
          <a:noFill/>
          <a:ln>
            <a:noFill/>
          </a:ln>
        </p:spPr>
        <p:txBody>
          <a:bodyPr anchor="ctr"/>
          <a:lstStyle/>
          <a:p>
            <a:pPr algn="r">
              <a:lnSpc>
                <a:spcPct val="100000"/>
              </a:lnSpc>
            </a:pPr>
            <a:fld id="{93BD470A-28A3-4A83-B369-1548162FA521}" type="slidenum">
              <a:rPr lang="en-US" sz="1400" b="0" strike="noStrike" spc="-1">
                <a:solidFill>
                  <a:srgbClr val="FFCD00"/>
                </a:solidFill>
                <a:latin typeface="Lucida Grande"/>
              </a:rPr>
              <a:t>8</a:t>
            </a:fld>
            <a:endParaRPr lang="en-US" sz="1400" b="0" strike="noStrike" spc="-1">
              <a:latin typeface="Times New Roman"/>
            </a:endParaRPr>
          </a:p>
        </p:txBody>
      </p:sp>
      <p:pic>
        <p:nvPicPr>
          <p:cNvPr id="301" name="Picture 5"/>
          <p:cNvPicPr/>
          <p:nvPr/>
        </p:nvPicPr>
        <p:blipFill>
          <a:blip r:embed="rId2"/>
          <a:stretch/>
        </p:blipFill>
        <p:spPr>
          <a:xfrm>
            <a:off x="9294120" y="1443600"/>
            <a:ext cx="1985040" cy="1985040"/>
          </a:xfrm>
          <a:prstGeom prst="rect">
            <a:avLst/>
          </a:prstGeom>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TextShape 1"/>
          <p:cNvSpPr txBox="1"/>
          <p:nvPr/>
        </p:nvSpPr>
        <p:spPr>
          <a:xfrm>
            <a:off x="3490560" y="748440"/>
            <a:ext cx="8446320" cy="782280"/>
          </a:xfrm>
          <a:prstGeom prst="rect">
            <a:avLst/>
          </a:prstGeom>
          <a:noFill/>
          <a:ln>
            <a:noFill/>
          </a:ln>
        </p:spPr>
        <p:txBody>
          <a:bodyPr anchor="ctr">
            <a:normAutofit fontScale="77500" lnSpcReduction="20000"/>
          </a:bodyPr>
          <a:lstStyle/>
          <a:p>
            <a:pPr>
              <a:lnSpc>
                <a:spcPct val="90000"/>
              </a:lnSpc>
            </a:pPr>
            <a:r>
              <a:rPr lang="ru-RU" sz="4000" b="1" strike="noStrike" spc="-1">
                <a:solidFill>
                  <a:srgbClr val="FFFFFF"/>
                </a:solidFill>
                <a:latin typeface="Verdana"/>
              </a:rPr>
              <a:t>Municipal Districts Provide Municipal District Services</a:t>
            </a:r>
            <a:endParaRPr lang="ru-RU" sz="4000" b="0" strike="noStrike" spc="-1">
              <a:solidFill>
                <a:srgbClr val="000000"/>
              </a:solidFill>
              <a:latin typeface="Lucida Grande"/>
            </a:endParaRPr>
          </a:p>
        </p:txBody>
      </p:sp>
      <p:sp>
        <p:nvSpPr>
          <p:cNvPr id="303" name="TextShape 2"/>
          <p:cNvSpPr txBox="1"/>
          <p:nvPr/>
        </p:nvSpPr>
        <p:spPr>
          <a:xfrm>
            <a:off x="3490560" y="2152440"/>
            <a:ext cx="7928280" cy="3849480"/>
          </a:xfrm>
          <a:prstGeom prst="rect">
            <a:avLst/>
          </a:prstGeom>
          <a:noFill/>
          <a:ln>
            <a:noFill/>
          </a:ln>
        </p:spPr>
        <p:txBody>
          <a:bodyPr lIns="0"/>
          <a:lstStyle/>
          <a:p>
            <a:pPr marL="180000" indent="-179640">
              <a:lnSpc>
                <a:spcPct val="90000"/>
              </a:lnSpc>
              <a:spcBef>
                <a:spcPts val="601"/>
              </a:spcBef>
              <a:buClr>
                <a:srgbClr val="00AEDE"/>
              </a:buClr>
              <a:buFont typeface="Wingdings" charset="2"/>
              <a:buChar char=""/>
            </a:pPr>
            <a:r>
              <a:rPr lang="ru-RU" sz="1600" b="0" strike="noStrike" spc="-1">
                <a:solidFill>
                  <a:srgbClr val="F2F2F2"/>
                </a:solidFill>
                <a:latin typeface="Lucida Grande"/>
              </a:rPr>
              <a:t>“Municipal District Service” shall mean any duty, service or function of the municipality immediately prior to the effective date of this section or in the future assigned to the municipal district by law, charter or ordinance of the Metro City and which is not otherwise a “general district service” provided or secured by the Metro City within the territory of the municipal district, including without limitation:</a:t>
            </a:r>
            <a:endParaRPr lang="ru-RU" sz="1600" b="0" strike="noStrike" spc="-1">
              <a:solidFill>
                <a:srgbClr val="FFCD00"/>
              </a:solidFill>
              <a:latin typeface="Lucida Grande"/>
            </a:endParaRPr>
          </a:p>
          <a:p>
            <a:pPr marL="685800" lvl="1" indent="-228240">
              <a:lnSpc>
                <a:spcPct val="90000"/>
              </a:lnSpc>
              <a:spcBef>
                <a:spcPts val="499"/>
              </a:spcBef>
              <a:buClr>
                <a:srgbClr val="00AEDE"/>
              </a:buClr>
              <a:buFont typeface="Wingdings" charset="2"/>
              <a:buChar char=""/>
            </a:pPr>
            <a:r>
              <a:rPr lang="ru-RU" sz="1600" b="0" strike="noStrike" spc="-1">
                <a:solidFill>
                  <a:srgbClr val="F2F2F2"/>
                </a:solidFill>
                <a:latin typeface="Lucida Grande"/>
              </a:rPr>
              <a:t>Fire, EMS and related services; </a:t>
            </a:r>
            <a:endParaRPr lang="ru-RU" sz="1600" b="0" strike="noStrike" spc="-1">
              <a:solidFill>
                <a:srgbClr val="FFCD00"/>
              </a:solidFill>
              <a:latin typeface="Lucida Grande"/>
            </a:endParaRPr>
          </a:p>
          <a:p>
            <a:pPr marL="685800" lvl="1" indent="-228240">
              <a:lnSpc>
                <a:spcPct val="90000"/>
              </a:lnSpc>
              <a:spcBef>
                <a:spcPts val="499"/>
              </a:spcBef>
              <a:buClr>
                <a:srgbClr val="00AEDE"/>
              </a:buClr>
              <a:buFont typeface="Wingdings" charset="2"/>
              <a:buChar char=""/>
            </a:pPr>
            <a:r>
              <a:rPr lang="ru-RU" sz="1600" b="0" strike="noStrike" spc="-1">
                <a:solidFill>
                  <a:srgbClr val="F2F2F2"/>
                </a:solidFill>
                <a:latin typeface="Lucida Grande"/>
              </a:rPr>
              <a:t>Parks &amp; Recreation;</a:t>
            </a:r>
            <a:endParaRPr lang="ru-RU" sz="1600" b="0" strike="noStrike" spc="-1">
              <a:solidFill>
                <a:srgbClr val="FFCD00"/>
              </a:solidFill>
              <a:latin typeface="Lucida Grande"/>
            </a:endParaRPr>
          </a:p>
          <a:p>
            <a:pPr marL="685800" lvl="1" indent="-228240">
              <a:lnSpc>
                <a:spcPct val="90000"/>
              </a:lnSpc>
              <a:spcBef>
                <a:spcPts val="499"/>
              </a:spcBef>
              <a:buClr>
                <a:srgbClr val="00AEDE"/>
              </a:buClr>
              <a:buFont typeface="Wingdings" charset="2"/>
              <a:buChar char=""/>
            </a:pPr>
            <a:r>
              <a:rPr lang="ru-RU" sz="1600" b="0" strike="noStrike" spc="-1">
                <a:solidFill>
                  <a:srgbClr val="F2F2F2"/>
                </a:solidFill>
                <a:latin typeface="Lucida Grande"/>
              </a:rPr>
              <a:t>Proprietary and Enterprise Functions of the municipality (Trash, Utilities);</a:t>
            </a:r>
            <a:endParaRPr lang="ru-RU" sz="1600" b="0" strike="noStrike" spc="-1">
              <a:solidFill>
                <a:srgbClr val="FFCD00"/>
              </a:solidFill>
              <a:latin typeface="Lucida Grande"/>
            </a:endParaRPr>
          </a:p>
          <a:p>
            <a:pPr marL="685800" lvl="1" indent="-228240">
              <a:lnSpc>
                <a:spcPct val="90000"/>
              </a:lnSpc>
              <a:spcBef>
                <a:spcPts val="499"/>
              </a:spcBef>
              <a:buClr>
                <a:srgbClr val="00AEDE"/>
              </a:buClr>
              <a:buFont typeface="Wingdings" charset="2"/>
              <a:buChar char=""/>
            </a:pPr>
            <a:r>
              <a:rPr lang="ru-RU" sz="1600" b="0" strike="noStrike" spc="-1">
                <a:solidFill>
                  <a:srgbClr val="F2F2F2"/>
                </a:solidFill>
                <a:latin typeface="Lucida Grande"/>
              </a:rPr>
              <a:t>Administration of the Municipal District</a:t>
            </a:r>
            <a:endParaRPr lang="ru-RU" sz="1600" b="0" strike="noStrike" spc="-1">
              <a:solidFill>
                <a:srgbClr val="FFCD00"/>
              </a:solidFill>
              <a:latin typeface="Lucida Grande"/>
            </a:endParaRPr>
          </a:p>
          <a:p>
            <a:pPr marL="180000" indent="-179640">
              <a:lnSpc>
                <a:spcPct val="90000"/>
              </a:lnSpc>
              <a:spcBef>
                <a:spcPts val="601"/>
              </a:spcBef>
              <a:buClr>
                <a:srgbClr val="00AEDE"/>
              </a:buClr>
              <a:buFont typeface="Wingdings" charset="2"/>
              <a:buChar char=""/>
            </a:pPr>
            <a:r>
              <a:rPr lang="ru-RU" sz="1600" b="0" strike="noStrike" spc="-1">
                <a:solidFill>
                  <a:srgbClr val="F2F2F2"/>
                </a:solidFill>
                <a:latin typeface="Lucida Grande"/>
              </a:rPr>
              <a:t>“Municipal Districts” to remain financially responsible only for outstanding obligations including debt &amp; pension liabilities</a:t>
            </a:r>
            <a:endParaRPr lang="ru-RU" sz="1600" b="0" strike="noStrike" spc="-1">
              <a:solidFill>
                <a:srgbClr val="FFCD00"/>
              </a:solidFill>
              <a:latin typeface="Lucida Grande"/>
            </a:endParaRPr>
          </a:p>
          <a:p>
            <a:pPr marL="180000" indent="-179640">
              <a:lnSpc>
                <a:spcPct val="90000"/>
              </a:lnSpc>
              <a:spcBef>
                <a:spcPts val="601"/>
              </a:spcBef>
              <a:buClr>
                <a:srgbClr val="00AEDE"/>
              </a:buClr>
              <a:buFont typeface="Wingdings" charset="2"/>
              <a:buChar char=""/>
            </a:pPr>
            <a:r>
              <a:rPr lang="ru-RU" sz="1600" b="0" strike="noStrike" spc="-1">
                <a:solidFill>
                  <a:srgbClr val="F2F2F2"/>
                </a:solidFill>
                <a:latin typeface="Lucida Grande"/>
              </a:rPr>
              <a:t>Metro City MAY assume obligations of municipal districts and STL Municipal Corporation</a:t>
            </a:r>
            <a:endParaRPr lang="ru-RU" sz="1600" b="0" strike="noStrike" spc="-1">
              <a:solidFill>
                <a:srgbClr val="FFCD00"/>
              </a:solidFill>
              <a:latin typeface="Lucida Grande"/>
            </a:endParaRPr>
          </a:p>
          <a:p>
            <a:pPr marL="180000" indent="-179640">
              <a:lnSpc>
                <a:spcPct val="90000"/>
              </a:lnSpc>
              <a:spcBef>
                <a:spcPts val="601"/>
              </a:spcBef>
              <a:buClr>
                <a:srgbClr val="00AEDE"/>
              </a:buClr>
              <a:buFont typeface="Wingdings" charset="2"/>
              <a:buChar char=""/>
            </a:pPr>
            <a:r>
              <a:rPr lang="ru-RU" sz="1600" b="0" strike="noStrike" spc="-1">
                <a:solidFill>
                  <a:srgbClr val="F2F2F2"/>
                </a:solidFill>
                <a:latin typeface="Lucida Grande"/>
              </a:rPr>
              <a:t>Metro City to provide municipal district services in areas not otherwise included in municipal district</a:t>
            </a:r>
            <a:endParaRPr lang="ru-RU" sz="1600" b="0" strike="noStrike" spc="-1">
              <a:solidFill>
                <a:srgbClr val="FFCD00"/>
              </a:solidFill>
              <a:latin typeface="Lucida Grande"/>
            </a:endParaRPr>
          </a:p>
        </p:txBody>
      </p:sp>
      <p:sp>
        <p:nvSpPr>
          <p:cNvPr id="304" name="TextShape 3"/>
          <p:cNvSpPr txBox="1"/>
          <p:nvPr/>
        </p:nvSpPr>
        <p:spPr>
          <a:xfrm>
            <a:off x="10730160" y="6002280"/>
            <a:ext cx="549000" cy="364680"/>
          </a:xfrm>
          <a:prstGeom prst="rect">
            <a:avLst/>
          </a:prstGeom>
          <a:noFill/>
          <a:ln>
            <a:noFill/>
          </a:ln>
        </p:spPr>
        <p:txBody>
          <a:bodyPr anchor="ctr"/>
          <a:lstStyle/>
          <a:p>
            <a:pPr algn="r">
              <a:lnSpc>
                <a:spcPct val="100000"/>
              </a:lnSpc>
            </a:pPr>
            <a:fld id="{94B425BF-3164-4C4B-A26F-C24FAB9A48F9}" type="slidenum">
              <a:rPr lang="en-US" sz="1400" b="0" strike="noStrike" spc="-1">
                <a:solidFill>
                  <a:srgbClr val="FFCD00"/>
                </a:solidFill>
                <a:latin typeface="Lucida Grande"/>
              </a:rPr>
              <a:t>9</a:t>
            </a:fld>
            <a:endParaRPr lang="en-US" sz="1400" b="0" strike="noStrike" spc="-1">
              <a:latin typeface="Times New Roman"/>
            </a:endParaRPr>
          </a:p>
        </p:txBody>
      </p:sp>
      <p:pic>
        <p:nvPicPr>
          <p:cNvPr id="305" name="Picture 5"/>
          <p:cNvPicPr/>
          <p:nvPr/>
        </p:nvPicPr>
        <p:blipFill>
          <a:blip r:embed="rId2"/>
          <a:stretch/>
        </p:blipFill>
        <p:spPr>
          <a:xfrm>
            <a:off x="452520" y="1845000"/>
            <a:ext cx="1985040" cy="1985040"/>
          </a:xfrm>
          <a:prstGeom prst="rect">
            <a:avLst/>
          </a:prstGeom>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Universal presentation</Template>
  <TotalTime>104</TotalTime>
  <Words>2409</Words>
  <Application>Microsoft Office PowerPoint</Application>
  <PresentationFormat>Widescreen</PresentationFormat>
  <Paragraphs>242</Paragraphs>
  <Slides>31</Slides>
  <Notes>0</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31</vt:i4>
      </vt:variant>
    </vt:vector>
  </HeadingPairs>
  <TitlesOfParts>
    <vt:vector size="45" baseType="lpstr">
      <vt:lpstr>Microsoft YaHei</vt:lpstr>
      <vt:lpstr>Arial</vt:lpstr>
      <vt:lpstr>DejaVu Sans</vt:lpstr>
      <vt:lpstr>Lucida Grande</vt:lpstr>
      <vt:lpstr>StarSymbol</vt:lpstr>
      <vt:lpstr>Times New Roman</vt:lpstr>
      <vt:lpstr>Verdana</vt:lpstr>
      <vt:lpstr>Wingdings</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DCary</dc:creator>
  <dc:description/>
  <cp:lastModifiedBy>AJ Jones</cp:lastModifiedBy>
  <cp:revision>9</cp:revision>
  <dcterms:created xsi:type="dcterms:W3CDTF">2019-02-21T15:30:38Z</dcterms:created>
  <dcterms:modified xsi:type="dcterms:W3CDTF">2019-05-03T19:21:08Z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ntentTypeId">
    <vt:lpwstr>0x010100DEEA25CC0A0AC24199CDC46C25B8B0BC</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Widescreen</vt:lpwstr>
  </property>
  <property fmtid="{D5CDD505-2E9C-101B-9397-08002B2CF9AE}" pid="10" name="ScaleCrop">
    <vt:bool>false</vt:bool>
  </property>
  <property fmtid="{D5CDD505-2E9C-101B-9397-08002B2CF9AE}" pid="11" name="ShareDoc">
    <vt:bool>false</vt:bool>
  </property>
  <property fmtid="{D5CDD505-2E9C-101B-9397-08002B2CF9AE}" pid="12" name="Slides">
    <vt:i4>30</vt:i4>
  </property>
</Properties>
</file>